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9"/>
  </p:notesMasterIdLst>
  <p:sldIdLst>
    <p:sldId id="7601" r:id="rId2"/>
    <p:sldId id="7620" r:id="rId3"/>
    <p:sldId id="7619" r:id="rId4"/>
    <p:sldId id="7623" r:id="rId5"/>
    <p:sldId id="7621" r:id="rId6"/>
    <p:sldId id="7622" r:id="rId7"/>
    <p:sldId id="294" r:id="rId8"/>
    <p:sldId id="7625" r:id="rId9"/>
    <p:sldId id="7624" r:id="rId10"/>
    <p:sldId id="7602" r:id="rId11"/>
    <p:sldId id="7613" r:id="rId12"/>
    <p:sldId id="7614" r:id="rId13"/>
    <p:sldId id="7615" r:id="rId14"/>
    <p:sldId id="7616" r:id="rId15"/>
    <p:sldId id="7617" r:id="rId16"/>
    <p:sldId id="7618" r:id="rId17"/>
    <p:sldId id="7603" r:id="rId18"/>
    <p:sldId id="7604" r:id="rId19"/>
    <p:sldId id="7605" r:id="rId20"/>
    <p:sldId id="287" r:id="rId21"/>
    <p:sldId id="7606" r:id="rId22"/>
    <p:sldId id="7607" r:id="rId23"/>
    <p:sldId id="7608" r:id="rId24"/>
    <p:sldId id="7611" r:id="rId25"/>
    <p:sldId id="7609" r:id="rId26"/>
    <p:sldId id="7610" r:id="rId27"/>
    <p:sldId id="7612" r:id="rId2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C66"/>
    <a:srgbClr val="FF99CC"/>
    <a:srgbClr val="FF9900"/>
    <a:srgbClr val="FF7C80"/>
    <a:srgbClr val="DDDDDD"/>
    <a:srgbClr val="B2B2B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4754" autoAdjust="0"/>
  </p:normalViewPr>
  <p:slideViewPr>
    <p:cSldViewPr snapToGrid="0">
      <p:cViewPr varScale="1">
        <p:scale>
          <a:sx n="92" d="100"/>
          <a:sy n="92" d="100"/>
        </p:scale>
        <p:origin x="2076"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D29649B-0AF6-4846-A805-BF592B5B5470}" type="doc">
      <dgm:prSet loTypeId="urn:microsoft.com/office/officeart/2005/8/layout/chevron1" loCatId="process" qsTypeId="urn:microsoft.com/office/officeart/2005/8/quickstyle/simple1" qsCatId="simple" csTypeId="urn:microsoft.com/office/officeart/2005/8/colors/accent1_2" csCatId="accent1" phldr="1"/>
      <dgm:spPr/>
    </dgm:pt>
    <dgm:pt modelId="{E34BBE22-5E4F-4CD7-BBC9-0A68F3792F4C}">
      <dgm:prSet phldrT="[テキスト]"/>
      <dgm:spPr>
        <a:solidFill>
          <a:srgbClr val="0070C0"/>
        </a:solidFill>
        <a:effectLst>
          <a:outerShdw blurRad="50800" dist="38100" dir="2700000" algn="tl" rotWithShape="0">
            <a:prstClr val="black">
              <a:alpha val="40000"/>
            </a:prstClr>
          </a:outerShdw>
        </a:effectLst>
      </dgm:spPr>
      <dgm:t>
        <a:bodyPr/>
        <a:lstStyle/>
        <a:p>
          <a:r>
            <a:rPr kumimoji="1" lang="ja-JP" altLang="en-US" dirty="0"/>
            <a:t>前半</a:t>
          </a:r>
          <a:r>
            <a:rPr kumimoji="1" lang="en-US" altLang="ja-JP" dirty="0"/>
            <a:t>(</a:t>
          </a:r>
          <a:r>
            <a:rPr lang="en-US" altLang="ja-JP" dirty="0">
              <a:latin typeface="+mn-ea"/>
            </a:rPr>
            <a:t>0-10h</a:t>
          </a:r>
          <a:r>
            <a:rPr kumimoji="1" lang="en-US" altLang="ja-JP" dirty="0"/>
            <a:t>)</a:t>
          </a:r>
          <a:endParaRPr kumimoji="1" lang="ja-JP" altLang="en-US" dirty="0"/>
        </a:p>
      </dgm:t>
    </dgm:pt>
    <dgm:pt modelId="{CAAD3CC2-A004-448D-9814-E67086EB682C}" type="parTrans" cxnId="{CFB1E3E9-C25B-4AD2-AEA7-89ABDDBF9AA8}">
      <dgm:prSet/>
      <dgm:spPr/>
      <dgm:t>
        <a:bodyPr/>
        <a:lstStyle/>
        <a:p>
          <a:endParaRPr kumimoji="1" lang="ja-JP" altLang="en-US"/>
        </a:p>
      </dgm:t>
    </dgm:pt>
    <dgm:pt modelId="{F618B1F7-29D1-4D74-8BA5-5024636152F5}" type="sibTrans" cxnId="{CFB1E3E9-C25B-4AD2-AEA7-89ABDDBF9AA8}">
      <dgm:prSet/>
      <dgm:spPr/>
      <dgm:t>
        <a:bodyPr/>
        <a:lstStyle/>
        <a:p>
          <a:endParaRPr kumimoji="1" lang="ja-JP" altLang="en-US"/>
        </a:p>
      </dgm:t>
    </dgm:pt>
    <dgm:pt modelId="{E5D47066-8BBD-4CD2-9953-7BD57F3B02CC}">
      <dgm:prSet phldrT="[テキスト]"/>
      <dgm:spPr>
        <a:solidFill>
          <a:srgbClr val="0070C0"/>
        </a:solidFill>
        <a:effectLst>
          <a:outerShdw blurRad="50800" dist="38100" dir="2700000" algn="tl" rotWithShape="0">
            <a:prstClr val="black">
              <a:alpha val="40000"/>
            </a:prstClr>
          </a:outerShdw>
        </a:effectLst>
      </dgm:spPr>
      <dgm:t>
        <a:bodyPr/>
        <a:lstStyle/>
        <a:p>
          <a:r>
            <a:rPr kumimoji="1" lang="ja-JP" altLang="en-US" dirty="0"/>
            <a:t>中盤</a:t>
          </a:r>
          <a:r>
            <a:rPr kumimoji="1" lang="en-US" altLang="ja-JP" dirty="0"/>
            <a:t>(</a:t>
          </a:r>
          <a:r>
            <a:rPr lang="en-US" altLang="ja-JP" dirty="0"/>
            <a:t>10-20h</a:t>
          </a:r>
          <a:r>
            <a:rPr kumimoji="1" lang="en-US" altLang="ja-JP" dirty="0"/>
            <a:t>)</a:t>
          </a:r>
          <a:endParaRPr kumimoji="1" lang="ja-JP" altLang="en-US" dirty="0"/>
        </a:p>
      </dgm:t>
    </dgm:pt>
    <dgm:pt modelId="{EBA323E2-C37C-48DC-998D-7F1DA8C356B0}" type="parTrans" cxnId="{3EC2E968-266A-42F2-B4F5-72671E74D47B}">
      <dgm:prSet/>
      <dgm:spPr/>
      <dgm:t>
        <a:bodyPr/>
        <a:lstStyle/>
        <a:p>
          <a:endParaRPr kumimoji="1" lang="ja-JP" altLang="en-US"/>
        </a:p>
      </dgm:t>
    </dgm:pt>
    <dgm:pt modelId="{2EF1C305-5374-4309-B0F7-1DFB455BFCEB}" type="sibTrans" cxnId="{3EC2E968-266A-42F2-B4F5-72671E74D47B}">
      <dgm:prSet/>
      <dgm:spPr/>
      <dgm:t>
        <a:bodyPr/>
        <a:lstStyle/>
        <a:p>
          <a:endParaRPr kumimoji="1" lang="ja-JP" altLang="en-US"/>
        </a:p>
      </dgm:t>
    </dgm:pt>
    <dgm:pt modelId="{7FD7A80A-45B0-42CC-9225-5309EBC181E4}">
      <dgm:prSet phldrT="[テキスト]"/>
      <dgm:spPr>
        <a:solidFill>
          <a:srgbClr val="0070C0"/>
        </a:solidFill>
        <a:effectLst>
          <a:outerShdw blurRad="50800" dist="38100" dir="2700000" algn="tl" rotWithShape="0">
            <a:prstClr val="black">
              <a:alpha val="40000"/>
            </a:prstClr>
          </a:outerShdw>
        </a:effectLst>
      </dgm:spPr>
      <dgm:t>
        <a:bodyPr/>
        <a:lstStyle/>
        <a:p>
          <a:r>
            <a:rPr kumimoji="1" lang="ja-JP" altLang="en-US" dirty="0"/>
            <a:t>後半</a:t>
          </a:r>
          <a:r>
            <a:rPr kumimoji="1" lang="en-US" altLang="ja-JP" dirty="0"/>
            <a:t>(</a:t>
          </a:r>
          <a:r>
            <a:rPr lang="en-US" altLang="ja-JP" dirty="0"/>
            <a:t>20-30h)</a:t>
          </a:r>
          <a:endParaRPr kumimoji="1" lang="ja-JP" altLang="en-US" dirty="0"/>
        </a:p>
      </dgm:t>
    </dgm:pt>
    <dgm:pt modelId="{DD0DAE99-9E38-465B-B237-6D6AB5D3424C}" type="parTrans" cxnId="{5F3B461F-798B-4476-AFCF-E6E8DC8FEC06}">
      <dgm:prSet/>
      <dgm:spPr/>
      <dgm:t>
        <a:bodyPr/>
        <a:lstStyle/>
        <a:p>
          <a:endParaRPr kumimoji="1" lang="ja-JP" altLang="en-US"/>
        </a:p>
      </dgm:t>
    </dgm:pt>
    <dgm:pt modelId="{ABF91F1D-6F9E-427B-9137-CB5A16BA694F}" type="sibTrans" cxnId="{5F3B461F-798B-4476-AFCF-E6E8DC8FEC06}">
      <dgm:prSet/>
      <dgm:spPr/>
      <dgm:t>
        <a:bodyPr/>
        <a:lstStyle/>
        <a:p>
          <a:endParaRPr kumimoji="1" lang="ja-JP" altLang="en-US"/>
        </a:p>
      </dgm:t>
    </dgm:pt>
    <dgm:pt modelId="{8E42FF50-C95D-4976-BCD5-642306123FA8}" type="pres">
      <dgm:prSet presAssocID="{5D29649B-0AF6-4846-A805-BF592B5B5470}" presName="Name0" presStyleCnt="0">
        <dgm:presLayoutVars>
          <dgm:dir/>
          <dgm:animLvl val="lvl"/>
          <dgm:resizeHandles val="exact"/>
        </dgm:presLayoutVars>
      </dgm:prSet>
      <dgm:spPr/>
    </dgm:pt>
    <dgm:pt modelId="{04A2BBE2-CCBA-42C5-8572-9D8461A253FC}" type="pres">
      <dgm:prSet presAssocID="{E34BBE22-5E4F-4CD7-BBC9-0A68F3792F4C}" presName="parTxOnly" presStyleLbl="node1" presStyleIdx="0" presStyleCnt="3" custScaleY="66695" custLinFactNeighborX="2811" custLinFactNeighborY="703">
        <dgm:presLayoutVars>
          <dgm:chMax val="0"/>
          <dgm:chPref val="0"/>
          <dgm:bulletEnabled val="1"/>
        </dgm:presLayoutVars>
      </dgm:prSet>
      <dgm:spPr/>
    </dgm:pt>
    <dgm:pt modelId="{001F70E0-D65A-4522-94C9-0D0EC24D728D}" type="pres">
      <dgm:prSet presAssocID="{F618B1F7-29D1-4D74-8BA5-5024636152F5}" presName="parTxOnlySpace" presStyleCnt="0"/>
      <dgm:spPr/>
    </dgm:pt>
    <dgm:pt modelId="{76E1CDB5-3ADA-46E2-AE2B-8E088347C38E}" type="pres">
      <dgm:prSet presAssocID="{E5D47066-8BBD-4CD2-9953-7BD57F3B02CC}" presName="parTxOnly" presStyleLbl="node1" presStyleIdx="1" presStyleCnt="3" custScaleY="66695" custLinFactNeighborX="2811" custLinFactNeighborY="703">
        <dgm:presLayoutVars>
          <dgm:chMax val="0"/>
          <dgm:chPref val="0"/>
          <dgm:bulletEnabled val="1"/>
        </dgm:presLayoutVars>
      </dgm:prSet>
      <dgm:spPr/>
    </dgm:pt>
    <dgm:pt modelId="{D004327F-BAF4-4D45-854C-40F31A21EEC7}" type="pres">
      <dgm:prSet presAssocID="{2EF1C305-5374-4309-B0F7-1DFB455BFCEB}" presName="parTxOnlySpace" presStyleCnt="0"/>
      <dgm:spPr/>
    </dgm:pt>
    <dgm:pt modelId="{2CA3F27B-E0ED-48B4-8978-7965C23EE87E}" type="pres">
      <dgm:prSet presAssocID="{7FD7A80A-45B0-42CC-9225-5309EBC181E4}" presName="parTxOnly" presStyleLbl="node1" presStyleIdx="2" presStyleCnt="3" custScaleY="66695" custLinFactNeighborX="2811" custLinFactNeighborY="703">
        <dgm:presLayoutVars>
          <dgm:chMax val="0"/>
          <dgm:chPref val="0"/>
          <dgm:bulletEnabled val="1"/>
        </dgm:presLayoutVars>
      </dgm:prSet>
      <dgm:spPr/>
    </dgm:pt>
  </dgm:ptLst>
  <dgm:cxnLst>
    <dgm:cxn modelId="{5F3B461F-798B-4476-AFCF-E6E8DC8FEC06}" srcId="{5D29649B-0AF6-4846-A805-BF592B5B5470}" destId="{7FD7A80A-45B0-42CC-9225-5309EBC181E4}" srcOrd="2" destOrd="0" parTransId="{DD0DAE99-9E38-465B-B237-6D6AB5D3424C}" sibTransId="{ABF91F1D-6F9E-427B-9137-CB5A16BA694F}"/>
    <dgm:cxn modelId="{3553A068-43EA-4875-A9E0-52014069AAD4}" type="presOf" srcId="{7FD7A80A-45B0-42CC-9225-5309EBC181E4}" destId="{2CA3F27B-E0ED-48B4-8978-7965C23EE87E}" srcOrd="0" destOrd="0" presId="urn:microsoft.com/office/officeart/2005/8/layout/chevron1"/>
    <dgm:cxn modelId="{3EC2E968-266A-42F2-B4F5-72671E74D47B}" srcId="{5D29649B-0AF6-4846-A805-BF592B5B5470}" destId="{E5D47066-8BBD-4CD2-9953-7BD57F3B02CC}" srcOrd="1" destOrd="0" parTransId="{EBA323E2-C37C-48DC-998D-7F1DA8C356B0}" sibTransId="{2EF1C305-5374-4309-B0F7-1DFB455BFCEB}"/>
    <dgm:cxn modelId="{1710CF94-00A3-4F85-866B-EF5BF694CF64}" type="presOf" srcId="{E34BBE22-5E4F-4CD7-BBC9-0A68F3792F4C}" destId="{04A2BBE2-CCBA-42C5-8572-9D8461A253FC}" srcOrd="0" destOrd="0" presId="urn:microsoft.com/office/officeart/2005/8/layout/chevron1"/>
    <dgm:cxn modelId="{7B262298-578D-4DEF-A04C-B385E01F8ADD}" type="presOf" srcId="{5D29649B-0AF6-4846-A805-BF592B5B5470}" destId="{8E42FF50-C95D-4976-BCD5-642306123FA8}" srcOrd="0" destOrd="0" presId="urn:microsoft.com/office/officeart/2005/8/layout/chevron1"/>
    <dgm:cxn modelId="{4A4814E0-8EA3-4856-B1F0-67490E19CFA0}" type="presOf" srcId="{E5D47066-8BBD-4CD2-9953-7BD57F3B02CC}" destId="{76E1CDB5-3ADA-46E2-AE2B-8E088347C38E}" srcOrd="0" destOrd="0" presId="urn:microsoft.com/office/officeart/2005/8/layout/chevron1"/>
    <dgm:cxn modelId="{CFB1E3E9-C25B-4AD2-AEA7-89ABDDBF9AA8}" srcId="{5D29649B-0AF6-4846-A805-BF592B5B5470}" destId="{E34BBE22-5E4F-4CD7-BBC9-0A68F3792F4C}" srcOrd="0" destOrd="0" parTransId="{CAAD3CC2-A004-448D-9814-E67086EB682C}" sibTransId="{F618B1F7-29D1-4D74-8BA5-5024636152F5}"/>
    <dgm:cxn modelId="{AE74A8A8-EC09-4F46-8CAE-20293BC3DA9C}" type="presParOf" srcId="{8E42FF50-C95D-4976-BCD5-642306123FA8}" destId="{04A2BBE2-CCBA-42C5-8572-9D8461A253FC}" srcOrd="0" destOrd="0" presId="urn:microsoft.com/office/officeart/2005/8/layout/chevron1"/>
    <dgm:cxn modelId="{772BF376-3F49-44C1-827D-2A87B0F55050}" type="presParOf" srcId="{8E42FF50-C95D-4976-BCD5-642306123FA8}" destId="{001F70E0-D65A-4522-94C9-0D0EC24D728D}" srcOrd="1" destOrd="0" presId="urn:microsoft.com/office/officeart/2005/8/layout/chevron1"/>
    <dgm:cxn modelId="{FA41EF1D-6705-4684-8C59-1A7C7EEC1CF4}" type="presParOf" srcId="{8E42FF50-C95D-4976-BCD5-642306123FA8}" destId="{76E1CDB5-3ADA-46E2-AE2B-8E088347C38E}" srcOrd="2" destOrd="0" presId="urn:microsoft.com/office/officeart/2005/8/layout/chevron1"/>
    <dgm:cxn modelId="{7330D382-5911-4305-A439-4C0AEEC64EBB}" type="presParOf" srcId="{8E42FF50-C95D-4976-BCD5-642306123FA8}" destId="{D004327F-BAF4-4D45-854C-40F31A21EEC7}" srcOrd="3" destOrd="0" presId="urn:microsoft.com/office/officeart/2005/8/layout/chevron1"/>
    <dgm:cxn modelId="{DF993C23-AC1A-4585-8E7B-4163688BFC7E}" type="presParOf" srcId="{8E42FF50-C95D-4976-BCD5-642306123FA8}" destId="{2CA3F27B-E0ED-48B4-8978-7965C23EE87E}" srcOrd="4"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A2BBE2-CCBA-42C5-8572-9D8461A253FC}">
      <dsp:nvSpPr>
        <dsp:cNvPr id="0" name=""/>
        <dsp:cNvSpPr/>
      </dsp:nvSpPr>
      <dsp:spPr>
        <a:xfrm>
          <a:off x="10377" y="1274949"/>
          <a:ext cx="2857455" cy="762311"/>
        </a:xfrm>
        <a:prstGeom prst="chevron">
          <a:avLst/>
        </a:prstGeom>
        <a:solidFill>
          <a:srgbClr val="0070C0"/>
        </a:solidFill>
        <a:ln w="19050" cap="flat" cmpd="sng" algn="ctr">
          <a:solidFill>
            <a:schemeClr val="lt1">
              <a:hueOff val="0"/>
              <a:satOff val="0"/>
              <a:lumOff val="0"/>
              <a:alphaOff val="0"/>
            </a:schemeClr>
          </a:solid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37338" rIns="37338" bIns="37338" numCol="1" spcCol="1270" anchor="ctr" anchorCtr="0">
          <a:noAutofit/>
        </a:bodyPr>
        <a:lstStyle/>
        <a:p>
          <a:pPr marL="0" lvl="0" indent="0" algn="ctr" defTabSz="1244600">
            <a:lnSpc>
              <a:spcPct val="90000"/>
            </a:lnSpc>
            <a:spcBef>
              <a:spcPct val="0"/>
            </a:spcBef>
            <a:spcAft>
              <a:spcPct val="35000"/>
            </a:spcAft>
            <a:buNone/>
          </a:pPr>
          <a:r>
            <a:rPr kumimoji="1" lang="ja-JP" altLang="en-US" sz="2800" kern="1200" dirty="0"/>
            <a:t>前半</a:t>
          </a:r>
          <a:r>
            <a:rPr kumimoji="1" lang="en-US" altLang="ja-JP" sz="2800" kern="1200" dirty="0"/>
            <a:t>(</a:t>
          </a:r>
          <a:r>
            <a:rPr lang="en-US" altLang="ja-JP" sz="2800" kern="1200" dirty="0">
              <a:latin typeface="+mn-ea"/>
            </a:rPr>
            <a:t>0-10h</a:t>
          </a:r>
          <a:r>
            <a:rPr kumimoji="1" lang="en-US" altLang="ja-JP" sz="2800" kern="1200" dirty="0"/>
            <a:t>)</a:t>
          </a:r>
          <a:endParaRPr kumimoji="1" lang="ja-JP" altLang="en-US" sz="2800" kern="1200" dirty="0"/>
        </a:p>
      </dsp:txBody>
      <dsp:txXfrm>
        <a:off x="391533" y="1274949"/>
        <a:ext cx="2095144" cy="762311"/>
      </dsp:txXfrm>
    </dsp:sp>
    <dsp:sp modelId="{76E1CDB5-3ADA-46E2-AE2B-8E088347C38E}">
      <dsp:nvSpPr>
        <dsp:cNvPr id="0" name=""/>
        <dsp:cNvSpPr/>
      </dsp:nvSpPr>
      <dsp:spPr>
        <a:xfrm>
          <a:off x="2582087" y="1274949"/>
          <a:ext cx="2857455" cy="762311"/>
        </a:xfrm>
        <a:prstGeom prst="chevron">
          <a:avLst/>
        </a:prstGeom>
        <a:solidFill>
          <a:srgbClr val="0070C0"/>
        </a:solidFill>
        <a:ln w="19050" cap="flat" cmpd="sng" algn="ctr">
          <a:solidFill>
            <a:schemeClr val="lt1">
              <a:hueOff val="0"/>
              <a:satOff val="0"/>
              <a:lumOff val="0"/>
              <a:alphaOff val="0"/>
            </a:schemeClr>
          </a:solid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37338" rIns="37338" bIns="37338" numCol="1" spcCol="1270" anchor="ctr" anchorCtr="0">
          <a:noAutofit/>
        </a:bodyPr>
        <a:lstStyle/>
        <a:p>
          <a:pPr marL="0" lvl="0" indent="0" algn="ctr" defTabSz="1244600">
            <a:lnSpc>
              <a:spcPct val="90000"/>
            </a:lnSpc>
            <a:spcBef>
              <a:spcPct val="0"/>
            </a:spcBef>
            <a:spcAft>
              <a:spcPct val="35000"/>
            </a:spcAft>
            <a:buNone/>
          </a:pPr>
          <a:r>
            <a:rPr kumimoji="1" lang="ja-JP" altLang="en-US" sz="2800" kern="1200" dirty="0"/>
            <a:t>中盤</a:t>
          </a:r>
          <a:r>
            <a:rPr kumimoji="1" lang="en-US" altLang="ja-JP" sz="2800" kern="1200" dirty="0"/>
            <a:t>(</a:t>
          </a:r>
          <a:r>
            <a:rPr lang="en-US" altLang="ja-JP" sz="2800" kern="1200" dirty="0"/>
            <a:t>10-20h</a:t>
          </a:r>
          <a:r>
            <a:rPr kumimoji="1" lang="en-US" altLang="ja-JP" sz="2800" kern="1200" dirty="0"/>
            <a:t>)</a:t>
          </a:r>
          <a:endParaRPr kumimoji="1" lang="ja-JP" altLang="en-US" sz="2800" kern="1200" dirty="0"/>
        </a:p>
      </dsp:txBody>
      <dsp:txXfrm>
        <a:off x="2963243" y="1274949"/>
        <a:ext cx="2095144" cy="762311"/>
      </dsp:txXfrm>
    </dsp:sp>
    <dsp:sp modelId="{2CA3F27B-E0ED-48B4-8978-7965C23EE87E}">
      <dsp:nvSpPr>
        <dsp:cNvPr id="0" name=""/>
        <dsp:cNvSpPr/>
      </dsp:nvSpPr>
      <dsp:spPr>
        <a:xfrm>
          <a:off x="5148109" y="1274949"/>
          <a:ext cx="2857455" cy="762311"/>
        </a:xfrm>
        <a:prstGeom prst="chevron">
          <a:avLst/>
        </a:prstGeom>
        <a:solidFill>
          <a:srgbClr val="0070C0"/>
        </a:solidFill>
        <a:ln w="19050" cap="flat" cmpd="sng" algn="ctr">
          <a:solidFill>
            <a:schemeClr val="lt1">
              <a:hueOff val="0"/>
              <a:satOff val="0"/>
              <a:lumOff val="0"/>
              <a:alphaOff val="0"/>
            </a:schemeClr>
          </a:solid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37338" rIns="37338" bIns="37338" numCol="1" spcCol="1270" anchor="ctr" anchorCtr="0">
          <a:noAutofit/>
        </a:bodyPr>
        <a:lstStyle/>
        <a:p>
          <a:pPr marL="0" lvl="0" indent="0" algn="ctr" defTabSz="1244600">
            <a:lnSpc>
              <a:spcPct val="90000"/>
            </a:lnSpc>
            <a:spcBef>
              <a:spcPct val="0"/>
            </a:spcBef>
            <a:spcAft>
              <a:spcPct val="35000"/>
            </a:spcAft>
            <a:buNone/>
          </a:pPr>
          <a:r>
            <a:rPr kumimoji="1" lang="ja-JP" altLang="en-US" sz="2800" kern="1200" dirty="0"/>
            <a:t>後半</a:t>
          </a:r>
          <a:r>
            <a:rPr kumimoji="1" lang="en-US" altLang="ja-JP" sz="2800" kern="1200" dirty="0"/>
            <a:t>(</a:t>
          </a:r>
          <a:r>
            <a:rPr lang="en-US" altLang="ja-JP" sz="2800" kern="1200" dirty="0"/>
            <a:t>20-30h)</a:t>
          </a:r>
          <a:endParaRPr kumimoji="1" lang="ja-JP" altLang="en-US" sz="2800" kern="1200" dirty="0"/>
        </a:p>
      </dsp:txBody>
      <dsp:txXfrm>
        <a:off x="5529265" y="1274949"/>
        <a:ext cx="2095144" cy="762311"/>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34E4956-D18A-483F-B3D2-8C759A94A41C}" type="datetimeFigureOut">
              <a:rPr kumimoji="1" lang="ja-JP" altLang="en-US" smtClean="0"/>
              <a:t>2025/3/28</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C7793CC-644B-475D-AE65-C4BC8C05FA24}" type="slidenum">
              <a:rPr kumimoji="1" lang="ja-JP" altLang="en-US" smtClean="0"/>
              <a:t>‹#›</a:t>
            </a:fld>
            <a:endParaRPr kumimoji="1" lang="ja-JP" altLang="en-US"/>
          </a:p>
        </p:txBody>
      </p:sp>
    </p:spTree>
    <p:extLst>
      <p:ext uri="{BB962C8B-B14F-4D97-AF65-F5344CB8AC3E}">
        <p14:creationId xmlns:p14="http://schemas.microsoft.com/office/powerpoint/2010/main" val="3657726767"/>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ja-JP" altLang="en-US"/>
              <a:t>マスター タイトルの書式設定</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AEC6C59B-7AD5-4F2E-B1BC-B70B877D38C8}" type="datetimeFigureOut">
              <a:rPr kumimoji="1" lang="ja-JP" altLang="en-US" smtClean="0"/>
              <a:t>2025/3/28</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46814E18-B105-4DD4-924F-A33CC68131F7}" type="slidenum">
              <a:rPr kumimoji="1" lang="ja-JP" altLang="en-US" smtClean="0"/>
              <a:t>‹#›</a:t>
            </a:fld>
            <a:endParaRPr kumimoji="1" lang="ja-JP" altLang="en-US"/>
          </a:p>
        </p:txBody>
      </p:sp>
    </p:spTree>
    <p:extLst>
      <p:ext uri="{BB962C8B-B14F-4D97-AF65-F5344CB8AC3E}">
        <p14:creationId xmlns:p14="http://schemas.microsoft.com/office/powerpoint/2010/main" val="33122830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AEC6C59B-7AD5-4F2E-B1BC-B70B877D38C8}" type="datetimeFigureOut">
              <a:rPr kumimoji="1" lang="ja-JP" altLang="en-US" smtClean="0"/>
              <a:t>2025/3/28</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46814E18-B105-4DD4-924F-A33CC68131F7}" type="slidenum">
              <a:rPr kumimoji="1" lang="ja-JP" altLang="en-US" smtClean="0"/>
              <a:t>‹#›</a:t>
            </a:fld>
            <a:endParaRPr kumimoji="1" lang="ja-JP" altLang="en-US"/>
          </a:p>
        </p:txBody>
      </p:sp>
    </p:spTree>
    <p:extLst>
      <p:ext uri="{BB962C8B-B14F-4D97-AF65-F5344CB8AC3E}">
        <p14:creationId xmlns:p14="http://schemas.microsoft.com/office/powerpoint/2010/main" val="38616519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AEC6C59B-7AD5-4F2E-B1BC-B70B877D38C8}" type="datetimeFigureOut">
              <a:rPr kumimoji="1" lang="ja-JP" altLang="en-US" smtClean="0"/>
              <a:t>2025/3/28</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46814E18-B105-4DD4-924F-A33CC68131F7}" type="slidenum">
              <a:rPr kumimoji="1" lang="ja-JP" altLang="en-US" smtClean="0"/>
              <a:t>‹#›</a:t>
            </a:fld>
            <a:endParaRPr kumimoji="1" lang="ja-JP" altLang="en-US"/>
          </a:p>
        </p:txBody>
      </p:sp>
    </p:spTree>
    <p:extLst>
      <p:ext uri="{BB962C8B-B14F-4D97-AF65-F5344CB8AC3E}">
        <p14:creationId xmlns:p14="http://schemas.microsoft.com/office/powerpoint/2010/main" val="18464954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AEC6C59B-7AD5-4F2E-B1BC-B70B877D38C8}" type="datetimeFigureOut">
              <a:rPr kumimoji="1" lang="ja-JP" altLang="en-US" smtClean="0"/>
              <a:t>2025/3/28</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46814E18-B105-4DD4-924F-A33CC68131F7}" type="slidenum">
              <a:rPr kumimoji="1" lang="ja-JP" altLang="en-US" smtClean="0"/>
              <a:t>‹#›</a:t>
            </a:fld>
            <a:endParaRPr kumimoji="1" lang="ja-JP" altLang="en-US"/>
          </a:p>
        </p:txBody>
      </p:sp>
    </p:spTree>
    <p:extLst>
      <p:ext uri="{BB962C8B-B14F-4D97-AF65-F5344CB8AC3E}">
        <p14:creationId xmlns:p14="http://schemas.microsoft.com/office/powerpoint/2010/main" val="32637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AEC6C59B-7AD5-4F2E-B1BC-B70B877D38C8}" type="datetimeFigureOut">
              <a:rPr kumimoji="1" lang="ja-JP" altLang="en-US" smtClean="0"/>
              <a:t>2025/3/28</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46814E18-B105-4DD4-924F-A33CC68131F7}" type="slidenum">
              <a:rPr kumimoji="1" lang="ja-JP" altLang="en-US" smtClean="0"/>
              <a:t>‹#›</a:t>
            </a:fld>
            <a:endParaRPr kumimoji="1" lang="ja-JP" altLang="en-US"/>
          </a:p>
        </p:txBody>
      </p:sp>
    </p:spTree>
    <p:extLst>
      <p:ext uri="{BB962C8B-B14F-4D97-AF65-F5344CB8AC3E}">
        <p14:creationId xmlns:p14="http://schemas.microsoft.com/office/powerpoint/2010/main" val="6271403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AEC6C59B-7AD5-4F2E-B1BC-B70B877D38C8}" type="datetimeFigureOut">
              <a:rPr kumimoji="1" lang="ja-JP" altLang="en-US" smtClean="0"/>
              <a:t>2025/3/28</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46814E18-B105-4DD4-924F-A33CC68131F7}" type="slidenum">
              <a:rPr kumimoji="1" lang="ja-JP" altLang="en-US" smtClean="0"/>
              <a:t>‹#›</a:t>
            </a:fld>
            <a:endParaRPr kumimoji="1" lang="ja-JP" altLang="en-US"/>
          </a:p>
        </p:txBody>
      </p:sp>
    </p:spTree>
    <p:extLst>
      <p:ext uri="{BB962C8B-B14F-4D97-AF65-F5344CB8AC3E}">
        <p14:creationId xmlns:p14="http://schemas.microsoft.com/office/powerpoint/2010/main" val="17508076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629842" y="2505075"/>
            <a:ext cx="3868340"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4629150" y="2505075"/>
            <a:ext cx="3887391"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AEC6C59B-7AD5-4F2E-B1BC-B70B877D38C8}" type="datetimeFigureOut">
              <a:rPr kumimoji="1" lang="ja-JP" altLang="en-US" smtClean="0"/>
              <a:t>2025/3/28</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46814E18-B105-4DD4-924F-A33CC68131F7}" type="slidenum">
              <a:rPr kumimoji="1" lang="ja-JP" altLang="en-US" smtClean="0"/>
              <a:t>‹#›</a:t>
            </a:fld>
            <a:endParaRPr kumimoji="1" lang="ja-JP" altLang="en-US"/>
          </a:p>
        </p:txBody>
      </p:sp>
    </p:spTree>
    <p:extLst>
      <p:ext uri="{BB962C8B-B14F-4D97-AF65-F5344CB8AC3E}">
        <p14:creationId xmlns:p14="http://schemas.microsoft.com/office/powerpoint/2010/main" val="25109221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AEC6C59B-7AD5-4F2E-B1BC-B70B877D38C8}" type="datetimeFigureOut">
              <a:rPr kumimoji="1" lang="ja-JP" altLang="en-US" smtClean="0"/>
              <a:t>2025/3/28</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46814E18-B105-4DD4-924F-A33CC68131F7}" type="slidenum">
              <a:rPr kumimoji="1" lang="ja-JP" altLang="en-US" smtClean="0"/>
              <a:t>‹#›</a:t>
            </a:fld>
            <a:endParaRPr kumimoji="1" lang="ja-JP" altLang="en-US"/>
          </a:p>
        </p:txBody>
      </p:sp>
    </p:spTree>
    <p:extLst>
      <p:ext uri="{BB962C8B-B14F-4D97-AF65-F5344CB8AC3E}">
        <p14:creationId xmlns:p14="http://schemas.microsoft.com/office/powerpoint/2010/main" val="9197054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EC6C59B-7AD5-4F2E-B1BC-B70B877D38C8}" type="datetimeFigureOut">
              <a:rPr kumimoji="1" lang="ja-JP" altLang="en-US" smtClean="0"/>
              <a:t>2025/3/28</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46814E18-B105-4DD4-924F-A33CC68131F7}" type="slidenum">
              <a:rPr kumimoji="1" lang="ja-JP" altLang="en-US" smtClean="0"/>
              <a:t>‹#›</a:t>
            </a:fld>
            <a:endParaRPr kumimoji="1" lang="ja-JP" altLang="en-US"/>
          </a:p>
        </p:txBody>
      </p:sp>
    </p:spTree>
    <p:extLst>
      <p:ext uri="{BB962C8B-B14F-4D97-AF65-F5344CB8AC3E}">
        <p14:creationId xmlns:p14="http://schemas.microsoft.com/office/powerpoint/2010/main" val="38317881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AEC6C59B-7AD5-4F2E-B1BC-B70B877D38C8}" type="datetimeFigureOut">
              <a:rPr kumimoji="1" lang="ja-JP" altLang="en-US" smtClean="0"/>
              <a:t>2025/3/28</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46814E18-B105-4DD4-924F-A33CC68131F7}" type="slidenum">
              <a:rPr kumimoji="1" lang="ja-JP" altLang="en-US" smtClean="0"/>
              <a:t>‹#›</a:t>
            </a:fld>
            <a:endParaRPr kumimoji="1" lang="ja-JP" altLang="en-US"/>
          </a:p>
        </p:txBody>
      </p:sp>
    </p:spTree>
    <p:extLst>
      <p:ext uri="{BB962C8B-B14F-4D97-AF65-F5344CB8AC3E}">
        <p14:creationId xmlns:p14="http://schemas.microsoft.com/office/powerpoint/2010/main" val="36885649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AEC6C59B-7AD5-4F2E-B1BC-B70B877D38C8}" type="datetimeFigureOut">
              <a:rPr kumimoji="1" lang="ja-JP" altLang="en-US" smtClean="0"/>
              <a:t>2025/3/28</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46814E18-B105-4DD4-924F-A33CC68131F7}" type="slidenum">
              <a:rPr kumimoji="1" lang="ja-JP" altLang="en-US" smtClean="0"/>
              <a:t>‹#›</a:t>
            </a:fld>
            <a:endParaRPr kumimoji="1" lang="ja-JP" altLang="en-US"/>
          </a:p>
        </p:txBody>
      </p:sp>
    </p:spTree>
    <p:extLst>
      <p:ext uri="{BB962C8B-B14F-4D97-AF65-F5344CB8AC3E}">
        <p14:creationId xmlns:p14="http://schemas.microsoft.com/office/powerpoint/2010/main" val="22874611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AEC6C59B-7AD5-4F2E-B1BC-B70B877D38C8}" type="datetimeFigureOut">
              <a:rPr kumimoji="1" lang="ja-JP" altLang="en-US" smtClean="0"/>
              <a:t>2025/3/28</a:t>
            </a:fld>
            <a:endParaRPr kumimoji="1" lang="ja-JP"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kumimoji="1" lang="ja-JP"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6814E18-B105-4DD4-924F-A33CC68131F7}" type="slidenum">
              <a:rPr kumimoji="1" lang="ja-JP" altLang="en-US" smtClean="0"/>
              <a:t>‹#›</a:t>
            </a:fld>
            <a:endParaRPr kumimoji="1" lang="ja-JP" altLang="en-US"/>
          </a:p>
        </p:txBody>
      </p:sp>
    </p:spTree>
    <p:extLst>
      <p:ext uri="{BB962C8B-B14F-4D97-AF65-F5344CB8AC3E}">
        <p14:creationId xmlns:p14="http://schemas.microsoft.com/office/powerpoint/2010/main" val="247944851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2.png"/><Relationship Id="rId7" Type="http://schemas.openxmlformats.org/officeDocument/2006/relationships/image" Target="../media/image19.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2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3.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22.jpeg"/><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26.jpeg"/><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1.png"/><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11.png"/><Relationship Id="rId4" Type="http://schemas.openxmlformats.org/officeDocument/2006/relationships/image" Target="../media/image29.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11.png"/><Relationship Id="rId4" Type="http://schemas.openxmlformats.org/officeDocument/2006/relationships/image" Target="../media/image30.png"/></Relationships>
</file>

<file path=ppt/slides/_rels/slide2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jpeg"/></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10.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テキスト ボックス 6">
            <a:extLst>
              <a:ext uri="{FF2B5EF4-FFF2-40B4-BE49-F238E27FC236}">
                <a16:creationId xmlns:a16="http://schemas.microsoft.com/office/drawing/2014/main" id="{0BEC9A98-5ADB-5E35-DF40-CCC5CCFA9DB8}"/>
              </a:ext>
            </a:extLst>
          </p:cNvPr>
          <p:cNvSpPr txBox="1"/>
          <p:nvPr/>
        </p:nvSpPr>
        <p:spPr>
          <a:xfrm>
            <a:off x="272940" y="4293234"/>
            <a:ext cx="8480642" cy="2154436"/>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wrap="square" rtlCol="0">
            <a:spAutoFit/>
          </a:bodyPr>
          <a:lstStyle/>
          <a:p>
            <a:pPr algn="just"/>
            <a:r>
              <a:rPr kumimoji="1" lang="ja-JP" altLang="en-US" sz="2800" dirty="0">
                <a:solidFill>
                  <a:schemeClr val="bg1"/>
                </a:solidFill>
                <a:highlight>
                  <a:srgbClr val="000080"/>
                </a:highlight>
              </a:rPr>
              <a:t>研究課題</a:t>
            </a:r>
            <a:r>
              <a:rPr kumimoji="1" lang="en-US" altLang="ja-JP" sz="2800" dirty="0">
                <a:solidFill>
                  <a:schemeClr val="bg1"/>
                </a:solidFill>
              </a:rPr>
              <a:t> </a:t>
            </a:r>
          </a:p>
          <a:p>
            <a:pPr marL="285750" indent="-285750" algn="just">
              <a:spcAft>
                <a:spcPts val="1200"/>
              </a:spcAft>
              <a:buFont typeface="Arial" panose="020B0604020202020204" pitchFamily="34" charset="0"/>
              <a:buChar char="•"/>
            </a:pPr>
            <a:r>
              <a:rPr kumimoji="1" lang="ja-JP" altLang="en-US" sz="2400" dirty="0">
                <a:solidFill>
                  <a:srgbClr val="002060"/>
                </a:solidFill>
                <a:latin typeface="MS PGothic" panose="020B0600070205080204" pitchFamily="34" charset="-128"/>
                <a:ea typeface="MS PGothic" panose="020B0600070205080204" pitchFamily="34" charset="-128"/>
              </a:rPr>
              <a:t>モジュールの組合せを変えることで異なる作業効率を発揮するモジュラーロボットの特徴を生かした柔軟なモジュール配分</a:t>
            </a:r>
            <a:endParaRPr lang="en-US" altLang="ja-JP" sz="2400" dirty="0">
              <a:solidFill>
                <a:srgbClr val="002060"/>
              </a:solidFill>
              <a:latin typeface="MS PGothic" panose="020B0600070205080204" pitchFamily="34" charset="-128"/>
              <a:ea typeface="MS PGothic" panose="020B0600070205080204" pitchFamily="34" charset="-128"/>
            </a:endParaRPr>
          </a:p>
          <a:p>
            <a:pPr marL="285750" indent="-285750" algn="just">
              <a:buFont typeface="Arial" panose="020B0604020202020204" pitchFamily="34" charset="0"/>
              <a:buChar char="•"/>
            </a:pPr>
            <a:r>
              <a:rPr lang="ja-JP" altLang="en-US" sz="2400" dirty="0">
                <a:solidFill>
                  <a:srgbClr val="002060"/>
                </a:solidFill>
                <a:latin typeface="MS PGothic" panose="020B0600070205080204" pitchFamily="34" charset="-128"/>
                <a:ea typeface="MS PGothic" panose="020B0600070205080204" pitchFamily="34" charset="-128"/>
              </a:rPr>
              <a:t>予期せぬモジュールの故障やそれに伴うモジュラーロボットの組み換えを考慮する、ロバストなタスクアロケーション</a:t>
            </a:r>
            <a:endParaRPr lang="en-US" altLang="ja-JP" sz="2400" dirty="0">
              <a:solidFill>
                <a:srgbClr val="002060"/>
              </a:solidFill>
              <a:latin typeface="MS PGothic" panose="020B0600070205080204" pitchFamily="34" charset="-128"/>
              <a:ea typeface="MS PGothic" panose="020B0600070205080204" pitchFamily="34" charset="-128"/>
            </a:endParaRPr>
          </a:p>
        </p:txBody>
      </p:sp>
      <p:sp>
        <p:nvSpPr>
          <p:cNvPr id="8" name="タイトル 1">
            <a:extLst>
              <a:ext uri="{FF2B5EF4-FFF2-40B4-BE49-F238E27FC236}">
                <a16:creationId xmlns:a16="http://schemas.microsoft.com/office/drawing/2014/main" id="{5C74A8F5-C065-EBCA-E2CA-A310273AB23B}"/>
              </a:ext>
            </a:extLst>
          </p:cNvPr>
          <p:cNvSpPr txBox="1">
            <a:spLocks/>
          </p:cNvSpPr>
          <p:nvPr/>
        </p:nvSpPr>
        <p:spPr>
          <a:xfrm>
            <a:off x="838200" y="786364"/>
            <a:ext cx="7288658"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kumimoji="1" sz="6000" kern="1200">
                <a:solidFill>
                  <a:schemeClr val="tx1"/>
                </a:solidFill>
                <a:latin typeface="+mj-lt"/>
                <a:ea typeface="+mj-ea"/>
                <a:cs typeface="+mj-cs"/>
              </a:defRPr>
            </a:lvl1pPr>
          </a:lstStyle>
          <a:p>
            <a:r>
              <a:rPr lang="ja-JP" altLang="en-US" sz="4400" dirty="0">
                <a:latin typeface="MS PGothic" panose="020B0600070205080204" pitchFamily="34" charset="-128"/>
                <a:ea typeface="MS PGothic" panose="020B0600070205080204" pitchFamily="34" charset="-128"/>
                <a:cs typeface="Arial" panose="020B0604020202020204" pitchFamily="34" charset="0"/>
              </a:rPr>
              <a:t>モジュラーロボット群に対する</a:t>
            </a:r>
            <a:endParaRPr lang="en-US" altLang="ja-JP" sz="4400" dirty="0">
              <a:latin typeface="MS PGothic" panose="020B0600070205080204" pitchFamily="34" charset="-128"/>
              <a:ea typeface="MS PGothic" panose="020B0600070205080204" pitchFamily="34" charset="-128"/>
              <a:cs typeface="Arial" panose="020B0604020202020204" pitchFamily="34" charset="0"/>
            </a:endParaRPr>
          </a:p>
          <a:p>
            <a:r>
              <a:rPr lang="ja-JP" altLang="en-US" sz="4400" dirty="0">
                <a:latin typeface="MS PGothic" panose="020B0600070205080204" pitchFamily="34" charset="-128"/>
                <a:ea typeface="MS PGothic" panose="020B0600070205080204" pitchFamily="34" charset="-128"/>
                <a:cs typeface="Arial" panose="020B0604020202020204" pitchFamily="34" charset="0"/>
              </a:rPr>
              <a:t>タスクアロケーション</a:t>
            </a:r>
            <a:endParaRPr kumimoji="1" lang="ja-JP" altLang="en-US" sz="4400" dirty="0">
              <a:latin typeface="MS PGothic" panose="020B0600070205080204" pitchFamily="34" charset="-128"/>
              <a:ea typeface="MS PGothic" panose="020B0600070205080204" pitchFamily="34" charset="-128"/>
              <a:cs typeface="Arial" panose="020B0604020202020204" pitchFamily="34" charset="0"/>
            </a:endParaRPr>
          </a:p>
        </p:txBody>
      </p:sp>
      <p:sp>
        <p:nvSpPr>
          <p:cNvPr id="66" name="テキスト ボックス 65">
            <a:extLst>
              <a:ext uri="{FF2B5EF4-FFF2-40B4-BE49-F238E27FC236}">
                <a16:creationId xmlns:a16="http://schemas.microsoft.com/office/drawing/2014/main" id="{5F721F8E-8BD7-0E7C-5566-F13BBBDB6AEE}"/>
              </a:ext>
            </a:extLst>
          </p:cNvPr>
          <p:cNvSpPr txBox="1"/>
          <p:nvPr/>
        </p:nvSpPr>
        <p:spPr>
          <a:xfrm>
            <a:off x="272940" y="2414000"/>
            <a:ext cx="8480642" cy="1384995"/>
          </a:xfrm>
          <a:prstGeom prst="rect">
            <a:avLst/>
          </a:prstGeom>
        </p:spPr>
        <p:style>
          <a:lnRef idx="0">
            <a:schemeClr val="accent6"/>
          </a:lnRef>
          <a:fillRef idx="3">
            <a:schemeClr val="accent6"/>
          </a:fillRef>
          <a:effectRef idx="3">
            <a:schemeClr val="accent6"/>
          </a:effectRef>
          <a:fontRef idx="minor">
            <a:schemeClr val="lt1"/>
          </a:fontRef>
        </p:style>
        <p:txBody>
          <a:bodyPr wrap="square" rtlCol="0">
            <a:spAutoFit/>
          </a:bodyPr>
          <a:lstStyle/>
          <a:p>
            <a:pPr marL="1165225" indent="-1152525" algn="just"/>
            <a:r>
              <a:rPr kumimoji="1" lang="ja-JP" altLang="en-US" sz="2800" dirty="0">
                <a:latin typeface="MS PGothic" panose="020B0600070205080204" pitchFamily="34" charset="-128"/>
                <a:ea typeface="MS PGothic" panose="020B0600070205080204" pitchFamily="34" charset="-128"/>
              </a:rPr>
              <a:t>目的：　ロボット群としてのタスク遂行に注目し、マクロな観点からモジュールの配分と、タスクの割り当て計画を行うアルゴリズムを開発する</a:t>
            </a:r>
          </a:p>
        </p:txBody>
      </p:sp>
    </p:spTree>
    <p:extLst>
      <p:ext uri="{BB962C8B-B14F-4D97-AF65-F5344CB8AC3E}">
        <p14:creationId xmlns:p14="http://schemas.microsoft.com/office/powerpoint/2010/main" val="20625281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C15C39-A349-FF8D-8684-C896FAF35A68}"/>
            </a:ext>
          </a:extLst>
        </p:cNvPr>
        <p:cNvGrpSpPr/>
        <p:nvPr/>
      </p:nvGrpSpPr>
      <p:grpSpPr>
        <a:xfrm>
          <a:off x="0" y="0"/>
          <a:ext cx="0" cy="0"/>
          <a:chOff x="0" y="0"/>
          <a:chExt cx="0" cy="0"/>
        </a:xfrm>
      </p:grpSpPr>
      <p:sp>
        <p:nvSpPr>
          <p:cNvPr id="51" name="タイトル 1">
            <a:extLst>
              <a:ext uri="{FF2B5EF4-FFF2-40B4-BE49-F238E27FC236}">
                <a16:creationId xmlns:a16="http://schemas.microsoft.com/office/drawing/2014/main" id="{3733B64C-9EB6-8294-F4C4-6B4DCB0F833D}"/>
              </a:ext>
            </a:extLst>
          </p:cNvPr>
          <p:cNvSpPr>
            <a:spLocks noGrp="1"/>
          </p:cNvSpPr>
          <p:nvPr>
            <p:ph type="title"/>
          </p:nvPr>
        </p:nvSpPr>
        <p:spPr>
          <a:xfrm>
            <a:off x="628650" y="108276"/>
            <a:ext cx="7886700" cy="1325563"/>
          </a:xfrm>
        </p:spPr>
        <p:txBody>
          <a:bodyPr>
            <a:normAutofit/>
          </a:bodyPr>
          <a:lstStyle/>
          <a:p>
            <a:r>
              <a:rPr lang="ja-JP" altLang="en-US" dirty="0">
                <a:latin typeface="ＭＳ Ｐゴシック" panose="020B0600070205080204" pitchFamily="50" charset="-128"/>
                <a:ea typeface="ＭＳ Ｐゴシック" panose="020B0600070205080204" pitchFamily="50" charset="-128"/>
              </a:rPr>
              <a:t>タスクアロケーションの問題設定</a:t>
            </a:r>
          </a:p>
        </p:txBody>
      </p:sp>
      <p:pic>
        <p:nvPicPr>
          <p:cNvPr id="1026" name="Picture 2">
            <a:extLst>
              <a:ext uri="{FF2B5EF4-FFF2-40B4-BE49-F238E27FC236}">
                <a16:creationId xmlns:a16="http://schemas.microsoft.com/office/drawing/2014/main" id="{A75D84D1-D6DF-99F3-1E84-65ACD4A210A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052" t="20120" r="16966" b="7029"/>
          <a:stretch/>
        </p:blipFill>
        <p:spPr bwMode="auto">
          <a:xfrm>
            <a:off x="5778587" y="5803523"/>
            <a:ext cx="2185335" cy="1061106"/>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B13FF584-B2FB-4309-B06F-32CE0538B81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866" b="12054"/>
          <a:stretch/>
        </p:blipFill>
        <p:spPr bwMode="auto">
          <a:xfrm>
            <a:off x="4747262" y="2747962"/>
            <a:ext cx="2317678" cy="1251605"/>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53" name="正方形/長方形 52">
            <a:extLst>
              <a:ext uri="{FF2B5EF4-FFF2-40B4-BE49-F238E27FC236}">
                <a16:creationId xmlns:a16="http://schemas.microsoft.com/office/drawing/2014/main" id="{B408597D-6AC0-AD17-9F1C-22E752791A36}"/>
              </a:ext>
            </a:extLst>
          </p:cNvPr>
          <p:cNvSpPr/>
          <p:nvPr/>
        </p:nvSpPr>
        <p:spPr>
          <a:xfrm>
            <a:off x="301761" y="1376499"/>
            <a:ext cx="3145632" cy="1631216"/>
          </a:xfrm>
          <a:prstGeom prst="rect">
            <a:avLst/>
          </a:prstGeom>
        </p:spPr>
        <p:txBody>
          <a:bodyPr wrap="square">
            <a:spAutoFit/>
          </a:bodyPr>
          <a:lstStyle/>
          <a:p>
            <a:pPr marL="174625" indent="-174625">
              <a:buFont typeface="Arial" panose="020B0604020202020204" pitchFamily="34" charset="0"/>
              <a:buChar char="•"/>
            </a:pPr>
            <a:r>
              <a:rPr lang="ja-JP" altLang="en-US" sz="2800" dirty="0">
                <a:solidFill>
                  <a:srgbClr val="212121"/>
                </a:solidFill>
                <a:highlight>
                  <a:srgbClr val="FFFFFF"/>
                </a:highlight>
                <a:latin typeface="ＭＳ Ｐゴシック" panose="020B0600070205080204" pitchFamily="50" charset="-128"/>
                <a:ea typeface="ＭＳ Ｐゴシック" panose="020B0600070205080204" pitchFamily="50" charset="-128"/>
              </a:rPr>
              <a:t>モジュールの種類</a:t>
            </a:r>
          </a:p>
          <a:p>
            <a:pPr marL="452438" lvl="1" indent="-282575">
              <a:buFont typeface="Wingdings" panose="05000000000000000000" pitchFamily="2" charset="2"/>
              <a:buChar char="Ø"/>
            </a:pPr>
            <a:r>
              <a:rPr lang="en-US" altLang="ja-JP" dirty="0">
                <a:solidFill>
                  <a:srgbClr val="212121"/>
                </a:solidFill>
                <a:highlight>
                  <a:srgbClr val="FFFFFF"/>
                </a:highlight>
                <a:latin typeface="ＭＳ Ｐゴシック" panose="020B0600070205080204" pitchFamily="50" charset="-128"/>
                <a:ea typeface="ＭＳ Ｐゴシック" panose="020B0600070205080204" pitchFamily="50" charset="-128"/>
              </a:rPr>
              <a:t>Body</a:t>
            </a:r>
          </a:p>
          <a:p>
            <a:pPr marL="452438" lvl="1" indent="-282575">
              <a:buFont typeface="Wingdings" panose="05000000000000000000" pitchFamily="2" charset="2"/>
              <a:buChar char="Ø"/>
            </a:pPr>
            <a:r>
              <a:rPr lang="en-US" altLang="ja-JP" dirty="0">
                <a:solidFill>
                  <a:srgbClr val="212121"/>
                </a:solidFill>
                <a:highlight>
                  <a:srgbClr val="FFFFFF"/>
                </a:highlight>
                <a:latin typeface="ＭＳ Ｐゴシック" panose="020B0600070205080204" pitchFamily="50" charset="-128"/>
                <a:ea typeface="ＭＳ Ｐゴシック" panose="020B0600070205080204" pitchFamily="50" charset="-128"/>
              </a:rPr>
              <a:t>Limb</a:t>
            </a:r>
          </a:p>
          <a:p>
            <a:pPr marL="452438" lvl="1" indent="-282575">
              <a:buFont typeface="Wingdings" panose="05000000000000000000" pitchFamily="2" charset="2"/>
              <a:buChar char="Ø"/>
            </a:pPr>
            <a:r>
              <a:rPr lang="en-US" altLang="ja-JP" dirty="0" err="1">
                <a:solidFill>
                  <a:srgbClr val="212121"/>
                </a:solidFill>
                <a:highlight>
                  <a:srgbClr val="FFFFFF"/>
                </a:highlight>
                <a:latin typeface="ＭＳ Ｐゴシック" panose="020B0600070205080204" pitchFamily="50" charset="-128"/>
                <a:ea typeface="ＭＳ Ｐゴシック" panose="020B0600070205080204" pitchFamily="50" charset="-128"/>
              </a:rPr>
              <a:t>EndE</a:t>
            </a:r>
            <a:endParaRPr lang="en-US" altLang="ja-JP" dirty="0">
              <a:solidFill>
                <a:srgbClr val="212121"/>
              </a:solidFill>
              <a:highlight>
                <a:srgbClr val="FFFFFF"/>
              </a:highlight>
              <a:latin typeface="ＭＳ Ｐゴシック" panose="020B0600070205080204" pitchFamily="50" charset="-128"/>
              <a:ea typeface="ＭＳ Ｐゴシック" panose="020B0600070205080204" pitchFamily="50" charset="-128"/>
            </a:endParaRPr>
          </a:p>
          <a:p>
            <a:pPr marL="452438" lvl="1" indent="-282575">
              <a:buFont typeface="Wingdings" panose="05000000000000000000" pitchFamily="2" charset="2"/>
              <a:buChar char="Ø"/>
            </a:pPr>
            <a:r>
              <a:rPr lang="en-US" altLang="ja-JP" dirty="0">
                <a:solidFill>
                  <a:srgbClr val="212121"/>
                </a:solidFill>
                <a:highlight>
                  <a:srgbClr val="FFFFFF"/>
                </a:highlight>
                <a:latin typeface="ＭＳ Ｐゴシック" panose="020B0600070205080204" pitchFamily="50" charset="-128"/>
                <a:ea typeface="ＭＳ Ｐゴシック" panose="020B0600070205080204" pitchFamily="50" charset="-128"/>
              </a:rPr>
              <a:t>Wheel</a:t>
            </a:r>
          </a:p>
        </p:txBody>
      </p:sp>
      <p:pic>
        <p:nvPicPr>
          <p:cNvPr id="54" name="図 53">
            <a:extLst>
              <a:ext uri="{FF2B5EF4-FFF2-40B4-BE49-F238E27FC236}">
                <a16:creationId xmlns:a16="http://schemas.microsoft.com/office/drawing/2014/main" id="{6FFA2B74-70B0-119B-8B3D-19F3764CE8C2}"/>
              </a:ext>
            </a:extLst>
          </p:cNvPr>
          <p:cNvPicPr>
            <a:picLocks noChangeAspect="1"/>
          </p:cNvPicPr>
          <p:nvPr/>
        </p:nvPicPr>
        <p:blipFill rotWithShape="1">
          <a:blip r:embed="rId4">
            <a:extLst>
              <a:ext uri="{28A0092B-C50C-407E-A947-70E740481C1C}">
                <a14:useLocalDpi xmlns:a14="http://schemas.microsoft.com/office/drawing/2010/main" val="0"/>
              </a:ext>
            </a:extLst>
          </a:blip>
          <a:srcRect l="5353" t="59764" r="53585"/>
          <a:stretch/>
        </p:blipFill>
        <p:spPr>
          <a:xfrm>
            <a:off x="3841694" y="4628534"/>
            <a:ext cx="1888729" cy="1325563"/>
          </a:xfrm>
          <a:prstGeom prst="ellipse">
            <a:avLst/>
          </a:prstGeom>
          <a:ln>
            <a:noFill/>
          </a:ln>
          <a:effectLst>
            <a:softEdge rad="112500"/>
          </a:effectLst>
        </p:spPr>
      </p:pic>
      <p:pic>
        <p:nvPicPr>
          <p:cNvPr id="55" name="Picture 2">
            <a:extLst>
              <a:ext uri="{FF2B5EF4-FFF2-40B4-BE49-F238E27FC236}">
                <a16:creationId xmlns:a16="http://schemas.microsoft.com/office/drawing/2014/main" id="{1280D617-0CDB-03E7-1396-EDC68AA7B88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4641" t="7357" r="20959" b="18643"/>
          <a:stretch/>
        </p:blipFill>
        <p:spPr bwMode="auto">
          <a:xfrm>
            <a:off x="1652662" y="2040974"/>
            <a:ext cx="1665195" cy="1146445"/>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56" name="Picture 4">
            <a:extLst>
              <a:ext uri="{FF2B5EF4-FFF2-40B4-BE49-F238E27FC236}">
                <a16:creationId xmlns:a16="http://schemas.microsoft.com/office/drawing/2014/main" id="{B5BC0E2C-7726-F703-ADA2-5DB50DC3A285}"/>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7498" t="11851" r="26327" b="11396"/>
          <a:stretch/>
        </p:blipFill>
        <p:spPr bwMode="auto">
          <a:xfrm>
            <a:off x="2784070" y="2988274"/>
            <a:ext cx="1665195" cy="1148247"/>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57" name="テキスト ボックス 56">
            <a:extLst>
              <a:ext uri="{FF2B5EF4-FFF2-40B4-BE49-F238E27FC236}">
                <a16:creationId xmlns:a16="http://schemas.microsoft.com/office/drawing/2014/main" id="{15364E41-3851-4805-98C2-B822867F100F}"/>
              </a:ext>
            </a:extLst>
          </p:cNvPr>
          <p:cNvSpPr txBox="1"/>
          <p:nvPr/>
        </p:nvSpPr>
        <p:spPr>
          <a:xfrm>
            <a:off x="2674954" y="2564194"/>
            <a:ext cx="1022290" cy="369332"/>
          </a:xfrm>
          <a:prstGeom prst="rect">
            <a:avLst/>
          </a:prstGeom>
          <a:noFill/>
        </p:spPr>
        <p:txBody>
          <a:bodyPr wrap="square" rtlCol="0">
            <a:spAutoFit/>
          </a:bodyPr>
          <a:lstStyle/>
          <a:p>
            <a:pPr algn="ctr" defTabSz="914400">
              <a:defRPr/>
            </a:pPr>
            <a:r>
              <a:rPr lang="en-US" altLang="ja-JP" dirty="0">
                <a:solidFill>
                  <a:schemeClr val="accent2"/>
                </a:solidFill>
                <a:latin typeface="ＭＳ Ｐゴシック" panose="020B0600070205080204" pitchFamily="50" charset="-128"/>
                <a:ea typeface="ＭＳ Ｐゴシック" panose="020B0600070205080204" pitchFamily="50" charset="-128"/>
              </a:rPr>
              <a:t>Limb</a:t>
            </a:r>
          </a:p>
        </p:txBody>
      </p:sp>
      <p:sp>
        <p:nvSpPr>
          <p:cNvPr id="58" name="テキスト ボックス 57">
            <a:extLst>
              <a:ext uri="{FF2B5EF4-FFF2-40B4-BE49-F238E27FC236}">
                <a16:creationId xmlns:a16="http://schemas.microsoft.com/office/drawing/2014/main" id="{C43BCC16-2417-F089-6C29-8A369054CFEB}"/>
              </a:ext>
            </a:extLst>
          </p:cNvPr>
          <p:cNvSpPr txBox="1"/>
          <p:nvPr/>
        </p:nvSpPr>
        <p:spPr>
          <a:xfrm>
            <a:off x="3715685" y="3587279"/>
            <a:ext cx="1022290" cy="369332"/>
          </a:xfrm>
          <a:prstGeom prst="rect">
            <a:avLst/>
          </a:prstGeom>
          <a:noFill/>
        </p:spPr>
        <p:txBody>
          <a:bodyPr wrap="square" rtlCol="0">
            <a:spAutoFit/>
          </a:bodyPr>
          <a:lstStyle/>
          <a:p>
            <a:pPr algn="ctr" defTabSz="914400">
              <a:defRPr/>
            </a:pPr>
            <a:r>
              <a:rPr lang="en-US" altLang="ja-JP" dirty="0">
                <a:solidFill>
                  <a:schemeClr val="accent2"/>
                </a:solidFill>
                <a:latin typeface="ＭＳ Ｐゴシック" panose="020B0600070205080204" pitchFamily="50" charset="-128"/>
                <a:ea typeface="ＭＳ Ｐゴシック" panose="020B0600070205080204" pitchFamily="50" charset="-128"/>
              </a:rPr>
              <a:t>Wheel</a:t>
            </a:r>
          </a:p>
        </p:txBody>
      </p:sp>
      <p:pic>
        <p:nvPicPr>
          <p:cNvPr id="59" name="図 58">
            <a:extLst>
              <a:ext uri="{FF2B5EF4-FFF2-40B4-BE49-F238E27FC236}">
                <a16:creationId xmlns:a16="http://schemas.microsoft.com/office/drawing/2014/main" id="{F89BE26B-9A40-1CAE-FC55-19CA33DE9E37}"/>
              </a:ext>
            </a:extLst>
          </p:cNvPr>
          <p:cNvPicPr>
            <a:picLocks noChangeAspect="1"/>
          </p:cNvPicPr>
          <p:nvPr/>
        </p:nvPicPr>
        <p:blipFill rotWithShape="1">
          <a:blip r:embed="rId7"/>
          <a:srcRect l="16237" t="11826" r="16725" b="29754"/>
          <a:stretch/>
        </p:blipFill>
        <p:spPr>
          <a:xfrm>
            <a:off x="786898" y="3007715"/>
            <a:ext cx="1617785" cy="1128806"/>
          </a:xfrm>
          <a:prstGeom prst="ellipse">
            <a:avLst/>
          </a:prstGeom>
          <a:ln>
            <a:noFill/>
          </a:ln>
          <a:effectLst>
            <a:softEdge rad="112500"/>
          </a:effectLst>
        </p:spPr>
      </p:pic>
      <p:sp>
        <p:nvSpPr>
          <p:cNvPr id="60" name="テキスト ボックス 59">
            <a:extLst>
              <a:ext uri="{FF2B5EF4-FFF2-40B4-BE49-F238E27FC236}">
                <a16:creationId xmlns:a16="http://schemas.microsoft.com/office/drawing/2014/main" id="{E0030825-D7E4-34B7-2DE3-99A16B84D1AD}"/>
              </a:ext>
            </a:extLst>
          </p:cNvPr>
          <p:cNvSpPr txBox="1"/>
          <p:nvPr/>
        </p:nvSpPr>
        <p:spPr>
          <a:xfrm>
            <a:off x="1893538" y="3765387"/>
            <a:ext cx="1022290" cy="369332"/>
          </a:xfrm>
          <a:prstGeom prst="rect">
            <a:avLst/>
          </a:prstGeom>
          <a:noFill/>
        </p:spPr>
        <p:txBody>
          <a:bodyPr wrap="square" rtlCol="0">
            <a:spAutoFit/>
          </a:bodyPr>
          <a:lstStyle/>
          <a:p>
            <a:pPr algn="ctr" defTabSz="914400">
              <a:defRPr/>
            </a:pPr>
            <a:r>
              <a:rPr lang="en-US" altLang="ja-JP" dirty="0">
                <a:solidFill>
                  <a:schemeClr val="accent2"/>
                </a:solidFill>
                <a:latin typeface="ＭＳ Ｐゴシック" panose="020B0600070205080204" pitchFamily="50" charset="-128"/>
                <a:ea typeface="ＭＳ Ｐゴシック" panose="020B0600070205080204" pitchFamily="50" charset="-128"/>
              </a:rPr>
              <a:t>Body</a:t>
            </a:r>
          </a:p>
        </p:txBody>
      </p:sp>
      <p:sp>
        <p:nvSpPr>
          <p:cNvPr id="63" name="正方形/長方形 62">
            <a:extLst>
              <a:ext uri="{FF2B5EF4-FFF2-40B4-BE49-F238E27FC236}">
                <a16:creationId xmlns:a16="http://schemas.microsoft.com/office/drawing/2014/main" id="{C7BC3E04-46B8-A3B0-50D6-E2644DADF821}"/>
              </a:ext>
            </a:extLst>
          </p:cNvPr>
          <p:cNvSpPr/>
          <p:nvPr/>
        </p:nvSpPr>
        <p:spPr>
          <a:xfrm>
            <a:off x="4952761" y="1341373"/>
            <a:ext cx="3627357" cy="1631216"/>
          </a:xfrm>
          <a:prstGeom prst="rect">
            <a:avLst/>
          </a:prstGeom>
        </p:spPr>
        <p:txBody>
          <a:bodyPr wrap="square">
            <a:spAutoFit/>
          </a:bodyPr>
          <a:lstStyle/>
          <a:p>
            <a:pPr marL="174625" indent="-174625">
              <a:buFont typeface="Arial" panose="020B0604020202020204" pitchFamily="34" charset="0"/>
              <a:buChar char="•"/>
            </a:pPr>
            <a:r>
              <a:rPr lang="ja-JP" altLang="en-US" sz="2800" dirty="0">
                <a:solidFill>
                  <a:srgbClr val="212121"/>
                </a:solidFill>
                <a:highlight>
                  <a:srgbClr val="FFFFFF"/>
                </a:highlight>
                <a:latin typeface="ＭＳ Ｐゴシック" panose="020B0600070205080204" pitchFamily="50" charset="-128"/>
                <a:ea typeface="ＭＳ Ｐゴシック" panose="020B0600070205080204" pitchFamily="50" charset="-128"/>
              </a:rPr>
              <a:t>想定する作業目標</a:t>
            </a:r>
          </a:p>
          <a:p>
            <a:pPr marL="452438" lvl="1" indent="-282575">
              <a:buFont typeface="Wingdings" panose="05000000000000000000" pitchFamily="2" charset="2"/>
              <a:buChar char="Ø"/>
            </a:pPr>
            <a:r>
              <a:rPr lang="ja-JP" altLang="en-US" dirty="0">
                <a:solidFill>
                  <a:srgbClr val="212121"/>
                </a:solidFill>
                <a:highlight>
                  <a:srgbClr val="FFFFFF"/>
                </a:highlight>
                <a:latin typeface="ＭＳ Ｐゴシック" panose="020B0600070205080204" pitchFamily="50" charset="-128"/>
                <a:ea typeface="ＭＳ Ｐゴシック" panose="020B0600070205080204" pitchFamily="50" charset="-128"/>
              </a:rPr>
              <a:t>インフレータブル構造物の建設</a:t>
            </a:r>
          </a:p>
          <a:p>
            <a:pPr marL="452438" lvl="1" indent="-282575">
              <a:buFont typeface="Wingdings" panose="05000000000000000000" pitchFamily="2" charset="2"/>
              <a:buChar char="Ø"/>
            </a:pPr>
            <a:r>
              <a:rPr lang="ja-JP" altLang="en-US" dirty="0">
                <a:solidFill>
                  <a:srgbClr val="212121"/>
                </a:solidFill>
                <a:highlight>
                  <a:srgbClr val="FFFFFF"/>
                </a:highlight>
                <a:latin typeface="ＭＳ Ｐゴシック" panose="020B0600070205080204" pitchFamily="50" charset="-128"/>
                <a:ea typeface="ＭＳ Ｐゴシック" panose="020B0600070205080204" pitchFamily="50" charset="-128"/>
              </a:rPr>
              <a:t>太陽光発電施設の建設</a:t>
            </a:r>
          </a:p>
          <a:p>
            <a:pPr marL="452438" lvl="1" indent="-282575">
              <a:buFont typeface="Wingdings" panose="05000000000000000000" pitchFamily="2" charset="2"/>
              <a:buChar char="Ø"/>
            </a:pPr>
            <a:r>
              <a:rPr lang="ja-JP" altLang="en-US" dirty="0">
                <a:solidFill>
                  <a:srgbClr val="212121"/>
                </a:solidFill>
                <a:highlight>
                  <a:srgbClr val="FFFFFF"/>
                </a:highlight>
                <a:latin typeface="ＭＳ Ｐゴシック" panose="020B0600070205080204" pitchFamily="50" charset="-128"/>
                <a:ea typeface="ＭＳ Ｐゴシック" panose="020B0600070205080204" pitchFamily="50" charset="-128"/>
              </a:rPr>
              <a:t>通信施設の建設</a:t>
            </a:r>
          </a:p>
          <a:p>
            <a:pPr marL="452438" lvl="1" indent="-282575">
              <a:buFont typeface="Wingdings" panose="05000000000000000000" pitchFamily="2" charset="2"/>
              <a:buChar char="Ø"/>
            </a:pPr>
            <a:endParaRPr lang="en-US" altLang="ja-JP" dirty="0">
              <a:solidFill>
                <a:srgbClr val="212121"/>
              </a:solidFill>
              <a:highlight>
                <a:srgbClr val="FFFFFF"/>
              </a:highlight>
              <a:latin typeface="ＭＳ Ｐゴシック" panose="020B0600070205080204" pitchFamily="50" charset="-128"/>
              <a:ea typeface="ＭＳ Ｐゴシック" panose="020B0600070205080204" pitchFamily="50" charset="-128"/>
            </a:endParaRPr>
          </a:p>
        </p:txBody>
      </p:sp>
      <p:pic>
        <p:nvPicPr>
          <p:cNvPr id="1029" name="図 1028">
            <a:extLst>
              <a:ext uri="{FF2B5EF4-FFF2-40B4-BE49-F238E27FC236}">
                <a16:creationId xmlns:a16="http://schemas.microsoft.com/office/drawing/2014/main" id="{99877B8B-9229-CFC8-2ADF-FFEE895A3506}"/>
              </a:ext>
            </a:extLst>
          </p:cNvPr>
          <p:cNvPicPr>
            <a:picLocks noChangeAspect="1"/>
          </p:cNvPicPr>
          <p:nvPr/>
        </p:nvPicPr>
        <p:blipFill>
          <a:blip r:embed="rId8"/>
          <a:srcRect l="15423" r="24438"/>
          <a:stretch/>
        </p:blipFill>
        <p:spPr>
          <a:xfrm>
            <a:off x="7074226" y="2441914"/>
            <a:ext cx="1297041" cy="1582412"/>
          </a:xfrm>
          <a:prstGeom prst="ellipse">
            <a:avLst/>
          </a:prstGeom>
          <a:ln>
            <a:noFill/>
          </a:ln>
          <a:effectLst>
            <a:softEdge rad="112500"/>
          </a:effectLst>
        </p:spPr>
      </p:pic>
      <p:sp>
        <p:nvSpPr>
          <p:cNvPr id="1031" name="テキスト ボックス 1030">
            <a:extLst>
              <a:ext uri="{FF2B5EF4-FFF2-40B4-BE49-F238E27FC236}">
                <a16:creationId xmlns:a16="http://schemas.microsoft.com/office/drawing/2014/main" id="{642C2E5F-7421-9F2C-1EE5-37CDCEC4754F}"/>
              </a:ext>
            </a:extLst>
          </p:cNvPr>
          <p:cNvSpPr txBox="1"/>
          <p:nvPr/>
        </p:nvSpPr>
        <p:spPr>
          <a:xfrm>
            <a:off x="5433334" y="3878493"/>
            <a:ext cx="1953865" cy="369332"/>
          </a:xfrm>
          <a:prstGeom prst="rect">
            <a:avLst/>
          </a:prstGeom>
          <a:noFill/>
        </p:spPr>
        <p:txBody>
          <a:bodyPr wrap="square" rtlCol="0">
            <a:spAutoFit/>
          </a:bodyPr>
          <a:lstStyle/>
          <a:p>
            <a:pPr algn="ctr" defTabSz="914400">
              <a:defRPr/>
            </a:pPr>
            <a:r>
              <a:rPr lang="ja-JP" altLang="en-US" dirty="0">
                <a:solidFill>
                  <a:schemeClr val="accent2"/>
                </a:solidFill>
                <a:latin typeface="ＭＳ Ｐゴシック" panose="020B0600070205080204" pitchFamily="50" charset="-128"/>
                <a:ea typeface="ＭＳ Ｐゴシック" panose="020B0600070205080204" pitchFamily="50" charset="-128"/>
              </a:rPr>
              <a:t>インフレータブル</a:t>
            </a:r>
            <a:endParaRPr lang="en-US" altLang="ja-JP" dirty="0">
              <a:solidFill>
                <a:schemeClr val="accent2"/>
              </a:solidFill>
              <a:latin typeface="ＭＳ Ｐゴシック" panose="020B0600070205080204" pitchFamily="50" charset="-128"/>
              <a:ea typeface="ＭＳ Ｐゴシック" panose="020B0600070205080204" pitchFamily="50" charset="-128"/>
            </a:endParaRPr>
          </a:p>
        </p:txBody>
      </p:sp>
      <p:sp>
        <p:nvSpPr>
          <p:cNvPr id="1032" name="テキスト ボックス 1031">
            <a:extLst>
              <a:ext uri="{FF2B5EF4-FFF2-40B4-BE49-F238E27FC236}">
                <a16:creationId xmlns:a16="http://schemas.microsoft.com/office/drawing/2014/main" id="{C5E2DC84-E218-5046-A24A-7F474253874C}"/>
              </a:ext>
            </a:extLst>
          </p:cNvPr>
          <p:cNvSpPr txBox="1"/>
          <p:nvPr/>
        </p:nvSpPr>
        <p:spPr>
          <a:xfrm>
            <a:off x="7592076" y="3814830"/>
            <a:ext cx="1540742" cy="369332"/>
          </a:xfrm>
          <a:prstGeom prst="rect">
            <a:avLst/>
          </a:prstGeom>
          <a:noFill/>
        </p:spPr>
        <p:txBody>
          <a:bodyPr wrap="square" rtlCol="0">
            <a:spAutoFit/>
          </a:bodyPr>
          <a:lstStyle/>
          <a:p>
            <a:pPr algn="ctr" defTabSz="914400">
              <a:defRPr/>
            </a:pPr>
            <a:r>
              <a:rPr lang="ja-JP" altLang="en-US" dirty="0">
                <a:solidFill>
                  <a:schemeClr val="accent2"/>
                </a:solidFill>
                <a:latin typeface="ＭＳ Ｐゴシック" panose="020B0600070205080204" pitchFamily="50" charset="-128"/>
                <a:ea typeface="ＭＳ Ｐゴシック" panose="020B0600070205080204" pitchFamily="50" charset="-128"/>
              </a:rPr>
              <a:t>太陽光発電</a:t>
            </a:r>
            <a:endParaRPr lang="en-US" altLang="ja-JP" dirty="0">
              <a:solidFill>
                <a:schemeClr val="accent2"/>
              </a:solidFill>
              <a:latin typeface="ＭＳ Ｐゴシック" panose="020B0600070205080204" pitchFamily="50" charset="-128"/>
              <a:ea typeface="ＭＳ Ｐゴシック" panose="020B0600070205080204" pitchFamily="50" charset="-128"/>
            </a:endParaRPr>
          </a:p>
        </p:txBody>
      </p:sp>
      <p:sp>
        <p:nvSpPr>
          <p:cNvPr id="1033" name="正方形/長方形 1032">
            <a:extLst>
              <a:ext uri="{FF2B5EF4-FFF2-40B4-BE49-F238E27FC236}">
                <a16:creationId xmlns:a16="http://schemas.microsoft.com/office/drawing/2014/main" id="{F25E55CA-CA73-378A-AC07-C9729312439A}"/>
              </a:ext>
            </a:extLst>
          </p:cNvPr>
          <p:cNvSpPr/>
          <p:nvPr/>
        </p:nvSpPr>
        <p:spPr>
          <a:xfrm>
            <a:off x="298858" y="4524941"/>
            <a:ext cx="3145632" cy="1631216"/>
          </a:xfrm>
          <a:prstGeom prst="rect">
            <a:avLst/>
          </a:prstGeom>
        </p:spPr>
        <p:txBody>
          <a:bodyPr wrap="square">
            <a:spAutoFit/>
          </a:bodyPr>
          <a:lstStyle/>
          <a:p>
            <a:pPr marL="174625" indent="-174625">
              <a:buFont typeface="Arial" panose="020B0604020202020204" pitchFamily="34" charset="0"/>
              <a:buChar char="•"/>
            </a:pPr>
            <a:r>
              <a:rPr lang="ja-JP" altLang="en-US" sz="2800" dirty="0">
                <a:solidFill>
                  <a:srgbClr val="212121"/>
                </a:solidFill>
                <a:highlight>
                  <a:srgbClr val="FFFFFF"/>
                </a:highlight>
                <a:latin typeface="ＭＳ Ｐゴシック" panose="020B0600070205080204" pitchFamily="50" charset="-128"/>
                <a:ea typeface="ＭＳ Ｐゴシック" panose="020B0600070205080204" pitchFamily="50" charset="-128"/>
              </a:rPr>
              <a:t>ロボットの種類</a:t>
            </a:r>
          </a:p>
          <a:p>
            <a:pPr marL="452438" lvl="1" indent="-282575">
              <a:buFont typeface="Wingdings" panose="05000000000000000000" pitchFamily="2" charset="2"/>
              <a:buChar char="Ø"/>
            </a:pPr>
            <a:r>
              <a:rPr kumimoji="1" lang="ja-JP" altLang="en-US" sz="1800" dirty="0">
                <a:latin typeface="ＭＳ Ｐゴシック" panose="020B0600070205080204" pitchFamily="50" charset="-128"/>
                <a:ea typeface="ＭＳ Ｐゴシック" panose="020B0600070205080204" pitchFamily="50" charset="-128"/>
              </a:rPr>
              <a:t>三脚単腕</a:t>
            </a:r>
            <a:r>
              <a:rPr lang="ja-JP" altLang="en-US" sz="1800" dirty="0">
                <a:latin typeface="ＭＳ Ｐゴシック" panose="020B0600070205080204" pitchFamily="50" charset="-128"/>
                <a:ea typeface="ＭＳ Ｐゴシック" panose="020B0600070205080204" pitchFamily="50" charset="-128"/>
              </a:rPr>
              <a:t>型</a:t>
            </a:r>
            <a:endParaRPr kumimoji="1" lang="en-US" altLang="ja-JP" dirty="0">
              <a:latin typeface="ＭＳ Ｐゴシック" panose="020B0600070205080204" pitchFamily="50" charset="-128"/>
              <a:ea typeface="ＭＳ Ｐゴシック" panose="020B0600070205080204" pitchFamily="50" charset="-128"/>
            </a:endParaRPr>
          </a:p>
          <a:p>
            <a:pPr marL="452438" lvl="1" indent="-282575">
              <a:buFont typeface="Wingdings" panose="05000000000000000000" pitchFamily="2" charset="2"/>
              <a:buChar char="Ø"/>
            </a:pPr>
            <a:r>
              <a:rPr kumimoji="1" lang="ja-JP" altLang="en-US" sz="1800" dirty="0">
                <a:latin typeface="ＭＳ Ｐゴシック" panose="020B0600070205080204" pitchFamily="50" charset="-128"/>
                <a:ea typeface="ＭＳ Ｐゴシック" panose="020B0600070205080204" pitchFamily="50" charset="-128"/>
              </a:rPr>
              <a:t>三脚双腕</a:t>
            </a:r>
            <a:r>
              <a:rPr lang="ja-JP" altLang="en-US" sz="1800" dirty="0">
                <a:latin typeface="ＭＳ Ｐゴシック" panose="020B0600070205080204" pitchFamily="50" charset="-128"/>
                <a:ea typeface="ＭＳ Ｐゴシック" panose="020B0600070205080204" pitchFamily="50" charset="-128"/>
              </a:rPr>
              <a:t>型</a:t>
            </a:r>
            <a:endParaRPr kumimoji="1" lang="en-US" altLang="ja-JP" dirty="0">
              <a:latin typeface="ＭＳ Ｐゴシック" panose="020B0600070205080204" pitchFamily="50" charset="-128"/>
              <a:ea typeface="ＭＳ Ｐゴシック" panose="020B0600070205080204" pitchFamily="50" charset="-128"/>
            </a:endParaRPr>
          </a:p>
          <a:p>
            <a:pPr marL="452438" lvl="1" indent="-282575">
              <a:buFont typeface="Wingdings" panose="05000000000000000000" pitchFamily="2" charset="2"/>
              <a:buChar char="Ø"/>
            </a:pPr>
            <a:r>
              <a:rPr kumimoji="1" lang="ja-JP" altLang="en-US" sz="1800" dirty="0">
                <a:latin typeface="ＭＳ Ｐゴシック" panose="020B0600070205080204" pitchFamily="50" charset="-128"/>
                <a:ea typeface="ＭＳ Ｐゴシック" panose="020B0600070205080204" pitchFamily="50" charset="-128"/>
              </a:rPr>
              <a:t>四脚単腕</a:t>
            </a:r>
            <a:r>
              <a:rPr lang="ja-JP" altLang="en-US" sz="1800" dirty="0">
                <a:latin typeface="ＭＳ Ｐゴシック" panose="020B0600070205080204" pitchFamily="50" charset="-128"/>
                <a:ea typeface="ＭＳ Ｐゴシック" panose="020B0600070205080204" pitchFamily="50" charset="-128"/>
              </a:rPr>
              <a:t>型</a:t>
            </a:r>
            <a:endParaRPr kumimoji="1" lang="en-US" altLang="ja-JP" dirty="0">
              <a:latin typeface="ＭＳ Ｐゴシック" panose="020B0600070205080204" pitchFamily="50" charset="-128"/>
              <a:ea typeface="ＭＳ Ｐゴシック" panose="020B0600070205080204" pitchFamily="50" charset="-128"/>
            </a:endParaRPr>
          </a:p>
          <a:p>
            <a:pPr marL="452438" lvl="1" indent="-282575">
              <a:buFont typeface="Wingdings" panose="05000000000000000000" pitchFamily="2" charset="2"/>
              <a:buChar char="Ø"/>
            </a:pPr>
            <a:r>
              <a:rPr kumimoji="1" lang="ja-JP" altLang="en-US" sz="1800" dirty="0">
                <a:latin typeface="ＭＳ Ｐゴシック" panose="020B0600070205080204" pitchFamily="50" charset="-128"/>
                <a:ea typeface="ＭＳ Ｐゴシック" panose="020B0600070205080204" pitchFamily="50" charset="-128"/>
              </a:rPr>
              <a:t>四脚双腕</a:t>
            </a:r>
            <a:r>
              <a:rPr lang="ja-JP" altLang="en-US" sz="1800" dirty="0">
                <a:latin typeface="ＭＳ Ｐゴシック" panose="020B0600070205080204" pitchFamily="50" charset="-128"/>
                <a:ea typeface="ＭＳ Ｐゴシック" panose="020B0600070205080204" pitchFamily="50" charset="-128"/>
              </a:rPr>
              <a:t>型</a:t>
            </a:r>
            <a:endParaRPr kumimoji="1" lang="en-US" altLang="ja-JP" sz="1800" dirty="0">
              <a:latin typeface="ＭＳ Ｐゴシック" panose="020B0600070205080204" pitchFamily="50" charset="-128"/>
              <a:ea typeface="ＭＳ Ｐゴシック" panose="020B0600070205080204" pitchFamily="50" charset="-128"/>
            </a:endParaRPr>
          </a:p>
        </p:txBody>
      </p:sp>
      <p:sp>
        <p:nvSpPr>
          <p:cNvPr id="1037" name="テキスト ボックス 1036">
            <a:extLst>
              <a:ext uri="{FF2B5EF4-FFF2-40B4-BE49-F238E27FC236}">
                <a16:creationId xmlns:a16="http://schemas.microsoft.com/office/drawing/2014/main" id="{61DB758F-7FA1-A78F-2ECE-18E484905512}"/>
              </a:ext>
            </a:extLst>
          </p:cNvPr>
          <p:cNvSpPr txBox="1"/>
          <p:nvPr/>
        </p:nvSpPr>
        <p:spPr>
          <a:xfrm>
            <a:off x="1751744" y="4980231"/>
            <a:ext cx="2201267" cy="646331"/>
          </a:xfrm>
          <a:prstGeom prst="rect">
            <a:avLst/>
          </a:prstGeom>
          <a:noFill/>
        </p:spPr>
        <p:txBody>
          <a:bodyPr wrap="square">
            <a:spAutoFit/>
          </a:bodyPr>
          <a:lstStyle/>
          <a:p>
            <a:pPr lvl="1">
              <a:buFont typeface="Wingdings" panose="05000000000000000000" pitchFamily="2" charset="2"/>
              <a:buChar char="Ø"/>
            </a:pPr>
            <a:r>
              <a:rPr lang="ja-JP" altLang="en-US" sz="1800" dirty="0">
                <a:latin typeface="ＭＳ Ｐゴシック" panose="020B0600070205080204" pitchFamily="50" charset="-128"/>
                <a:ea typeface="ＭＳ Ｐゴシック" panose="020B0600070205080204" pitchFamily="50" charset="-128"/>
              </a:rPr>
              <a:t>ドラゴン型</a:t>
            </a:r>
            <a:endParaRPr kumimoji="1" lang="en-US" altLang="ja-JP" sz="1800" dirty="0">
              <a:latin typeface="ＭＳ Ｐゴシック" panose="020B0600070205080204" pitchFamily="50" charset="-128"/>
              <a:ea typeface="ＭＳ Ｐゴシック" panose="020B0600070205080204" pitchFamily="50" charset="-128"/>
            </a:endParaRPr>
          </a:p>
          <a:p>
            <a:pPr lvl="1">
              <a:spcAft>
                <a:spcPts val="1200"/>
              </a:spcAft>
              <a:buFont typeface="Wingdings" panose="05000000000000000000" pitchFamily="2" charset="2"/>
              <a:buChar char="Ø"/>
            </a:pPr>
            <a:r>
              <a:rPr lang="ja-JP" altLang="en-US" sz="1800" dirty="0">
                <a:latin typeface="ＭＳ Ｐゴシック" panose="020B0600070205080204" pitchFamily="50" charset="-128"/>
                <a:ea typeface="ＭＳ Ｐゴシック" panose="020B0600070205080204" pitchFamily="50" charset="-128"/>
              </a:rPr>
              <a:t>ミニマル型</a:t>
            </a:r>
            <a:endParaRPr lang="en-US" altLang="ja-JP" dirty="0">
              <a:solidFill>
                <a:srgbClr val="212121"/>
              </a:solidFill>
              <a:highlight>
                <a:srgbClr val="FFFFFF"/>
              </a:highlight>
              <a:latin typeface="ＭＳ Ｐゴシック" panose="020B0600070205080204" pitchFamily="50" charset="-128"/>
              <a:ea typeface="ＭＳ Ｐゴシック" panose="020B0600070205080204" pitchFamily="50" charset="-128"/>
            </a:endParaRPr>
          </a:p>
        </p:txBody>
      </p:sp>
      <p:pic>
        <p:nvPicPr>
          <p:cNvPr id="1039" name="Picture 10">
            <a:extLst>
              <a:ext uri="{FF2B5EF4-FFF2-40B4-BE49-F238E27FC236}">
                <a16:creationId xmlns:a16="http://schemas.microsoft.com/office/drawing/2014/main" id="{B939AA98-4297-4F4F-3A6B-470CD7C743BC}"/>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9158" r="19157" b="12315"/>
          <a:stretch/>
        </p:blipFill>
        <p:spPr bwMode="auto">
          <a:xfrm>
            <a:off x="6635141" y="4509492"/>
            <a:ext cx="1969293" cy="1412782"/>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1040" name="テキスト ボックス 1039">
            <a:extLst>
              <a:ext uri="{FF2B5EF4-FFF2-40B4-BE49-F238E27FC236}">
                <a16:creationId xmlns:a16="http://schemas.microsoft.com/office/drawing/2014/main" id="{E0C3CF2D-AD42-5127-CEDE-D65A42C991C5}"/>
              </a:ext>
            </a:extLst>
          </p:cNvPr>
          <p:cNvSpPr txBox="1"/>
          <p:nvPr/>
        </p:nvSpPr>
        <p:spPr>
          <a:xfrm>
            <a:off x="4897376" y="5690918"/>
            <a:ext cx="1368420" cy="369332"/>
          </a:xfrm>
          <a:prstGeom prst="rect">
            <a:avLst/>
          </a:prstGeom>
          <a:noFill/>
        </p:spPr>
        <p:txBody>
          <a:bodyPr wrap="square" rtlCol="0">
            <a:spAutoFit/>
          </a:bodyPr>
          <a:lstStyle/>
          <a:p>
            <a:pPr algn="ctr" defTabSz="914400">
              <a:defRPr/>
            </a:pPr>
            <a:r>
              <a:rPr lang="ja-JP" altLang="en-US" dirty="0">
                <a:solidFill>
                  <a:schemeClr val="accent2"/>
                </a:solidFill>
                <a:latin typeface="ＭＳ Ｐゴシック" panose="020B0600070205080204" pitchFamily="50" charset="-128"/>
                <a:ea typeface="ＭＳ Ｐゴシック" panose="020B0600070205080204" pitchFamily="50" charset="-128"/>
              </a:rPr>
              <a:t>三脚単腕型</a:t>
            </a:r>
          </a:p>
        </p:txBody>
      </p:sp>
      <p:sp>
        <p:nvSpPr>
          <p:cNvPr id="1043" name="テキスト ボックス 1042">
            <a:extLst>
              <a:ext uri="{FF2B5EF4-FFF2-40B4-BE49-F238E27FC236}">
                <a16:creationId xmlns:a16="http://schemas.microsoft.com/office/drawing/2014/main" id="{6756F34E-6377-59CC-CF8D-00B411686FDF}"/>
              </a:ext>
            </a:extLst>
          </p:cNvPr>
          <p:cNvSpPr txBox="1"/>
          <p:nvPr/>
        </p:nvSpPr>
        <p:spPr>
          <a:xfrm>
            <a:off x="7488183" y="6334076"/>
            <a:ext cx="1368420" cy="369332"/>
          </a:xfrm>
          <a:prstGeom prst="rect">
            <a:avLst/>
          </a:prstGeom>
          <a:noFill/>
        </p:spPr>
        <p:txBody>
          <a:bodyPr wrap="square" rtlCol="0">
            <a:spAutoFit/>
          </a:bodyPr>
          <a:lstStyle/>
          <a:p>
            <a:pPr algn="ctr" defTabSz="914400">
              <a:defRPr/>
            </a:pPr>
            <a:r>
              <a:rPr lang="ja-JP" altLang="en-US" dirty="0">
                <a:solidFill>
                  <a:schemeClr val="accent2"/>
                </a:solidFill>
                <a:latin typeface="ＭＳ Ｐゴシック" panose="020B0600070205080204" pitchFamily="50" charset="-128"/>
                <a:ea typeface="ＭＳ Ｐゴシック" panose="020B0600070205080204" pitchFamily="50" charset="-128"/>
              </a:rPr>
              <a:t>ドラゴン型</a:t>
            </a:r>
          </a:p>
        </p:txBody>
      </p:sp>
      <p:sp>
        <p:nvSpPr>
          <p:cNvPr id="1044" name="テキスト ボックス 1043">
            <a:extLst>
              <a:ext uri="{FF2B5EF4-FFF2-40B4-BE49-F238E27FC236}">
                <a16:creationId xmlns:a16="http://schemas.microsoft.com/office/drawing/2014/main" id="{CACD4B8A-7C93-19B1-CF7B-804A2CB0295C}"/>
              </a:ext>
            </a:extLst>
          </p:cNvPr>
          <p:cNvSpPr txBox="1"/>
          <p:nvPr/>
        </p:nvSpPr>
        <p:spPr>
          <a:xfrm>
            <a:off x="7649057" y="5479471"/>
            <a:ext cx="1368420" cy="369332"/>
          </a:xfrm>
          <a:prstGeom prst="rect">
            <a:avLst/>
          </a:prstGeom>
          <a:noFill/>
        </p:spPr>
        <p:txBody>
          <a:bodyPr wrap="square" rtlCol="0">
            <a:spAutoFit/>
          </a:bodyPr>
          <a:lstStyle/>
          <a:p>
            <a:pPr algn="ctr" defTabSz="914400">
              <a:defRPr/>
            </a:pPr>
            <a:r>
              <a:rPr lang="ja-JP" altLang="en-US" dirty="0">
                <a:solidFill>
                  <a:schemeClr val="accent2"/>
                </a:solidFill>
                <a:latin typeface="ＭＳ Ｐゴシック" panose="020B0600070205080204" pitchFamily="50" charset="-128"/>
                <a:ea typeface="ＭＳ Ｐゴシック" panose="020B0600070205080204" pitchFamily="50" charset="-128"/>
              </a:rPr>
              <a:t>ミニマル型</a:t>
            </a:r>
          </a:p>
        </p:txBody>
      </p:sp>
    </p:spTree>
    <p:extLst>
      <p:ext uri="{BB962C8B-B14F-4D97-AF65-F5344CB8AC3E}">
        <p14:creationId xmlns:p14="http://schemas.microsoft.com/office/powerpoint/2010/main" val="39597536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C15C39-A349-FF8D-8684-C896FAF35A68}"/>
            </a:ext>
          </a:extLst>
        </p:cNvPr>
        <p:cNvGrpSpPr/>
        <p:nvPr/>
      </p:nvGrpSpPr>
      <p:grpSpPr>
        <a:xfrm>
          <a:off x="0" y="0"/>
          <a:ext cx="0" cy="0"/>
          <a:chOff x="0" y="0"/>
          <a:chExt cx="0" cy="0"/>
        </a:xfrm>
      </p:grpSpPr>
      <p:sp>
        <p:nvSpPr>
          <p:cNvPr id="51" name="タイトル 1">
            <a:extLst>
              <a:ext uri="{FF2B5EF4-FFF2-40B4-BE49-F238E27FC236}">
                <a16:creationId xmlns:a16="http://schemas.microsoft.com/office/drawing/2014/main" id="{3733B64C-9EB6-8294-F4C4-6B4DCB0F833D}"/>
              </a:ext>
            </a:extLst>
          </p:cNvPr>
          <p:cNvSpPr>
            <a:spLocks noGrp="1"/>
          </p:cNvSpPr>
          <p:nvPr>
            <p:ph type="title"/>
          </p:nvPr>
        </p:nvSpPr>
        <p:spPr>
          <a:xfrm>
            <a:off x="628650" y="108276"/>
            <a:ext cx="7886700" cy="1325563"/>
          </a:xfrm>
        </p:spPr>
        <p:txBody>
          <a:bodyPr>
            <a:normAutofit/>
          </a:bodyPr>
          <a:lstStyle/>
          <a:p>
            <a:r>
              <a:rPr lang="ja-JP" altLang="en-US" dirty="0">
                <a:latin typeface="ＭＳ Ｐゴシック" panose="020B0600070205080204" pitchFamily="50" charset="-128"/>
                <a:ea typeface="ＭＳ Ｐゴシック" panose="020B0600070205080204" pitchFamily="50" charset="-128"/>
              </a:rPr>
              <a:t>シミュレーション上の実装</a:t>
            </a:r>
            <a:br>
              <a:rPr lang="en-US" altLang="ja-JP" dirty="0">
                <a:latin typeface="ＭＳ Ｐゴシック" panose="020B0600070205080204" pitchFamily="50" charset="-128"/>
                <a:ea typeface="ＭＳ Ｐゴシック" panose="020B0600070205080204" pitchFamily="50" charset="-128"/>
              </a:rPr>
            </a:br>
            <a:r>
              <a:rPr lang="ja-JP" altLang="en-US" sz="3200" dirty="0">
                <a:latin typeface="ＭＳ Ｐゴシック" panose="020B0600070205080204" pitchFamily="50" charset="-128"/>
                <a:ea typeface="ＭＳ Ｐゴシック" panose="020B0600070205080204" pitchFamily="50" charset="-128"/>
              </a:rPr>
              <a:t>モジュール編</a:t>
            </a:r>
          </a:p>
        </p:txBody>
      </p:sp>
      <p:sp>
        <p:nvSpPr>
          <p:cNvPr id="23" name="正方形/長方形 22">
            <a:extLst>
              <a:ext uri="{FF2B5EF4-FFF2-40B4-BE49-F238E27FC236}">
                <a16:creationId xmlns:a16="http://schemas.microsoft.com/office/drawing/2014/main" id="{0D5C7489-B3B7-413C-AFF4-5CFB38E2E0D9}"/>
              </a:ext>
            </a:extLst>
          </p:cNvPr>
          <p:cNvSpPr/>
          <p:nvPr/>
        </p:nvSpPr>
        <p:spPr>
          <a:xfrm>
            <a:off x="251739" y="1357519"/>
            <a:ext cx="7489488" cy="1938992"/>
          </a:xfrm>
          <a:prstGeom prst="rect">
            <a:avLst/>
          </a:prstGeom>
        </p:spPr>
        <p:txBody>
          <a:bodyPr wrap="square">
            <a:spAutoFit/>
          </a:bodyPr>
          <a:lstStyle/>
          <a:p>
            <a:pPr algn="just" defTabSz="914400">
              <a:spcAft>
                <a:spcPts val="600"/>
              </a:spcAft>
              <a:defRPr/>
            </a:pPr>
            <a:r>
              <a:rPr lang="ja-JP" altLang="en-US" sz="2000" dirty="0">
                <a:latin typeface="ＭＳ Ｐゴシック" panose="020B0600070205080204" pitchFamily="50" charset="-128"/>
                <a:ea typeface="ＭＳ Ｐゴシック" panose="020B0600070205080204" pitchFamily="50" charset="-128"/>
              </a:rPr>
              <a:t>設定</a:t>
            </a:r>
            <a:endParaRPr lang="en-US" altLang="ja-JP" sz="2000" dirty="0">
              <a:latin typeface="ＭＳ Ｐゴシック" panose="020B0600070205080204" pitchFamily="50" charset="-128"/>
              <a:ea typeface="ＭＳ Ｐゴシック" panose="020B0600070205080204" pitchFamily="50" charset="-128"/>
            </a:endParaRPr>
          </a:p>
          <a:p>
            <a:pPr marL="457200" indent="-457200" algn="just" defTabSz="914400">
              <a:spcAft>
                <a:spcPts val="600"/>
              </a:spcAft>
              <a:buFont typeface="Arial" panose="020B0604020202020204" pitchFamily="34" charset="0"/>
              <a:buChar char="•"/>
              <a:defRPr/>
            </a:pPr>
            <a:r>
              <a:rPr lang="ja-JP" altLang="en-US" sz="2000" dirty="0">
                <a:latin typeface="ＭＳ Ｐゴシック" panose="020B0600070205080204" pitchFamily="50" charset="-128"/>
                <a:ea typeface="ＭＳ Ｐゴシック" panose="020B0600070205080204" pitchFamily="50" charset="-128"/>
              </a:rPr>
              <a:t>モジュール単体の移動は不可</a:t>
            </a:r>
            <a:endParaRPr lang="en-US" altLang="ja-JP" sz="2000" dirty="0">
              <a:latin typeface="ＭＳ Ｐゴシック" panose="020B0600070205080204" pitchFamily="50" charset="-128"/>
              <a:ea typeface="ＭＳ Ｐゴシック" panose="020B0600070205080204" pitchFamily="50" charset="-128"/>
            </a:endParaRPr>
          </a:p>
          <a:p>
            <a:pPr marL="457200" indent="-457200" algn="just" defTabSz="914400">
              <a:spcAft>
                <a:spcPts val="600"/>
              </a:spcAft>
              <a:buFont typeface="Arial" panose="020B0604020202020204" pitchFamily="34" charset="0"/>
              <a:buChar char="•"/>
              <a:defRPr/>
            </a:pPr>
            <a:r>
              <a:rPr lang="ja-JP" altLang="en-US" sz="2000" dirty="0">
                <a:latin typeface="ＭＳ Ｐゴシック" panose="020B0600070205080204" pitchFamily="50" charset="-128"/>
                <a:ea typeface="ＭＳ Ｐゴシック" panose="020B0600070205080204" pitchFamily="50" charset="-128"/>
              </a:rPr>
              <a:t>全モジュールにバッテリーあり</a:t>
            </a:r>
            <a:endParaRPr lang="en-US" altLang="ja-JP" sz="2000" dirty="0">
              <a:latin typeface="ＭＳ Ｐゴシック" panose="020B0600070205080204" pitchFamily="50" charset="-128"/>
              <a:ea typeface="ＭＳ Ｐゴシック" panose="020B0600070205080204" pitchFamily="50" charset="-128"/>
            </a:endParaRPr>
          </a:p>
          <a:p>
            <a:pPr marL="457200" indent="-457200" algn="just" defTabSz="914400">
              <a:spcAft>
                <a:spcPts val="600"/>
              </a:spcAft>
              <a:buFont typeface="Arial" panose="020B0604020202020204" pitchFamily="34" charset="0"/>
              <a:buChar char="•"/>
              <a:defRPr/>
            </a:pPr>
            <a:r>
              <a:rPr lang="ja-JP" altLang="en-US" sz="2000" dirty="0">
                <a:latin typeface="ＭＳ Ｐゴシック" panose="020B0600070205080204" pitchFamily="50" charset="-128"/>
                <a:ea typeface="ＭＳ Ｐゴシック" panose="020B0600070205080204" pitchFamily="50" charset="-128"/>
              </a:rPr>
              <a:t>４種類のタイプが存在 </a:t>
            </a:r>
            <a:r>
              <a:rPr lang="en-US" altLang="ja-JP" sz="2000" dirty="0">
                <a:latin typeface="ＭＳ Ｐゴシック" panose="020B0600070205080204" pitchFamily="50" charset="-128"/>
                <a:ea typeface="ＭＳ Ｐゴシック" panose="020B0600070205080204" pitchFamily="50" charset="-128"/>
              </a:rPr>
              <a:t>(</a:t>
            </a:r>
            <a:r>
              <a:rPr lang="en-US" altLang="ja-JP" sz="2000" dirty="0">
                <a:solidFill>
                  <a:srgbClr val="212121"/>
                </a:solidFill>
                <a:highlight>
                  <a:srgbClr val="FFFFFF"/>
                </a:highlight>
                <a:latin typeface="ＭＳ Ｐゴシック" panose="020B0600070205080204" pitchFamily="50" charset="-128"/>
                <a:ea typeface="ＭＳ Ｐゴシック" panose="020B0600070205080204" pitchFamily="50" charset="-128"/>
              </a:rPr>
              <a:t>Body </a:t>
            </a:r>
            <a:r>
              <a:rPr lang="ja-JP" altLang="en-US" sz="2000" dirty="0">
                <a:solidFill>
                  <a:srgbClr val="212121"/>
                </a:solidFill>
                <a:highlight>
                  <a:srgbClr val="FFFFFF"/>
                </a:highlight>
                <a:latin typeface="ＭＳ Ｐゴシック" panose="020B0600070205080204" pitchFamily="50" charset="-128"/>
                <a:ea typeface="ＭＳ Ｐゴシック" panose="020B0600070205080204" pitchFamily="50" charset="-128"/>
              </a:rPr>
              <a:t>・ </a:t>
            </a:r>
            <a:r>
              <a:rPr lang="en-US" altLang="ja-JP" sz="2000" dirty="0">
                <a:solidFill>
                  <a:srgbClr val="212121"/>
                </a:solidFill>
                <a:highlight>
                  <a:srgbClr val="FFFFFF"/>
                </a:highlight>
                <a:latin typeface="ＭＳ Ｐゴシック" panose="020B0600070205080204" pitchFamily="50" charset="-128"/>
                <a:ea typeface="ＭＳ Ｐゴシック" panose="020B0600070205080204" pitchFamily="50" charset="-128"/>
              </a:rPr>
              <a:t>Limb</a:t>
            </a:r>
            <a:r>
              <a:rPr lang="ja-JP" altLang="en-US" sz="2000" dirty="0">
                <a:solidFill>
                  <a:srgbClr val="212121"/>
                </a:solidFill>
                <a:highlight>
                  <a:srgbClr val="FFFFFF"/>
                </a:highlight>
                <a:latin typeface="ＭＳ Ｐゴシック" panose="020B0600070205080204" pitchFamily="50" charset="-128"/>
                <a:ea typeface="ＭＳ Ｐゴシック" panose="020B0600070205080204" pitchFamily="50" charset="-128"/>
              </a:rPr>
              <a:t> ・ </a:t>
            </a:r>
            <a:r>
              <a:rPr lang="en-US" altLang="ja-JP" sz="2000" dirty="0" err="1">
                <a:solidFill>
                  <a:srgbClr val="212121"/>
                </a:solidFill>
                <a:highlight>
                  <a:srgbClr val="FFFFFF"/>
                </a:highlight>
                <a:latin typeface="ＭＳ Ｐゴシック" panose="020B0600070205080204" pitchFamily="50" charset="-128"/>
                <a:ea typeface="ＭＳ Ｐゴシック" panose="020B0600070205080204" pitchFamily="50" charset="-128"/>
              </a:rPr>
              <a:t>EndE</a:t>
            </a:r>
            <a:r>
              <a:rPr lang="ja-JP" altLang="en-US" sz="2000" dirty="0">
                <a:solidFill>
                  <a:srgbClr val="212121"/>
                </a:solidFill>
                <a:highlight>
                  <a:srgbClr val="FFFFFF"/>
                </a:highlight>
                <a:latin typeface="ＭＳ Ｐゴシック" panose="020B0600070205080204" pitchFamily="50" charset="-128"/>
                <a:ea typeface="ＭＳ Ｐゴシック" panose="020B0600070205080204" pitchFamily="50" charset="-128"/>
              </a:rPr>
              <a:t> ・ </a:t>
            </a:r>
            <a:r>
              <a:rPr lang="en-US" altLang="ja-JP" sz="2000" dirty="0">
                <a:solidFill>
                  <a:srgbClr val="212121"/>
                </a:solidFill>
                <a:highlight>
                  <a:srgbClr val="FFFFFF"/>
                </a:highlight>
                <a:latin typeface="ＭＳ Ｐゴシック" panose="020B0600070205080204" pitchFamily="50" charset="-128"/>
                <a:ea typeface="ＭＳ Ｐゴシック" panose="020B0600070205080204" pitchFamily="50" charset="-128"/>
              </a:rPr>
              <a:t>Wheel</a:t>
            </a:r>
            <a:r>
              <a:rPr lang="en-US" altLang="ja-JP" sz="2000" dirty="0">
                <a:latin typeface="ＭＳ Ｐゴシック" panose="020B0600070205080204" pitchFamily="50" charset="-128"/>
                <a:ea typeface="ＭＳ Ｐゴシック" panose="020B0600070205080204" pitchFamily="50" charset="-128"/>
              </a:rPr>
              <a:t>)</a:t>
            </a:r>
          </a:p>
          <a:p>
            <a:pPr marL="457200" indent="-457200" algn="just" defTabSz="914400">
              <a:spcAft>
                <a:spcPts val="600"/>
              </a:spcAft>
              <a:buFont typeface="Arial" panose="020B0604020202020204" pitchFamily="34" charset="0"/>
              <a:buChar char="•"/>
              <a:defRPr/>
            </a:pPr>
            <a:r>
              <a:rPr lang="ja-JP" altLang="en-US" sz="2000" dirty="0">
                <a:latin typeface="ＭＳ Ｐゴシック" panose="020B0600070205080204" pitchFamily="50" charset="-128"/>
                <a:ea typeface="ＭＳ Ｐゴシック" panose="020B0600070205080204" pitchFamily="50" charset="-128"/>
              </a:rPr>
              <a:t>タイプごとにバッテリー総量が異なる</a:t>
            </a:r>
            <a:endParaRPr lang="en-US" altLang="ja-JP" sz="2000" dirty="0">
              <a:latin typeface="ＭＳ Ｐゴシック" panose="020B0600070205080204" pitchFamily="50" charset="-128"/>
              <a:ea typeface="ＭＳ Ｐゴシック" panose="020B0600070205080204" pitchFamily="50" charset="-128"/>
            </a:endParaRPr>
          </a:p>
        </p:txBody>
      </p:sp>
      <p:sp>
        <p:nvSpPr>
          <p:cNvPr id="24" name="正方形/長方形 23">
            <a:extLst>
              <a:ext uri="{FF2B5EF4-FFF2-40B4-BE49-F238E27FC236}">
                <a16:creationId xmlns:a16="http://schemas.microsoft.com/office/drawing/2014/main" id="{70EDFE13-4481-40D6-874C-82C482D2AA77}"/>
              </a:ext>
            </a:extLst>
          </p:cNvPr>
          <p:cNvSpPr/>
          <p:nvPr/>
        </p:nvSpPr>
        <p:spPr>
          <a:xfrm>
            <a:off x="4522404" y="1357518"/>
            <a:ext cx="4320262" cy="1092607"/>
          </a:xfrm>
          <a:prstGeom prst="rect">
            <a:avLst/>
          </a:prstGeom>
        </p:spPr>
        <p:txBody>
          <a:bodyPr wrap="square">
            <a:spAutoFit/>
          </a:bodyPr>
          <a:lstStyle/>
          <a:p>
            <a:pPr algn="just" defTabSz="914400">
              <a:spcAft>
                <a:spcPts val="600"/>
              </a:spcAft>
              <a:defRPr/>
            </a:pPr>
            <a:endParaRPr lang="en-US" altLang="ja-JP" sz="2000" dirty="0">
              <a:latin typeface="ＭＳ Ｐゴシック" panose="020B0600070205080204" pitchFamily="50" charset="-128"/>
              <a:ea typeface="ＭＳ Ｐゴシック" panose="020B0600070205080204" pitchFamily="50" charset="-128"/>
            </a:endParaRPr>
          </a:p>
          <a:p>
            <a:pPr marL="457200" indent="-457200" defTabSz="914400">
              <a:spcAft>
                <a:spcPts val="600"/>
              </a:spcAft>
              <a:buFont typeface="Arial" panose="020B0604020202020204" pitchFamily="34" charset="0"/>
              <a:buChar char="•"/>
              <a:defRPr/>
            </a:pPr>
            <a:r>
              <a:rPr lang="ja-JP" altLang="en-US" sz="2000" dirty="0">
                <a:latin typeface="ＭＳ Ｐゴシック" panose="020B0600070205080204" pitchFamily="50" charset="-128"/>
                <a:ea typeface="ＭＳ Ｐゴシック" panose="020B0600070205080204" pitchFamily="50" charset="-128"/>
              </a:rPr>
              <a:t>以下のいずれかの状態</a:t>
            </a:r>
            <a:br>
              <a:rPr lang="en-US" altLang="ja-JP" sz="2000" dirty="0">
                <a:latin typeface="ＭＳ Ｐゴシック" panose="020B0600070205080204" pitchFamily="50" charset="-128"/>
                <a:ea typeface="ＭＳ Ｐゴシック" panose="020B0600070205080204" pitchFamily="50" charset="-128"/>
              </a:rPr>
            </a:br>
            <a:r>
              <a:rPr lang="ja-JP" altLang="en-US" sz="2000" b="1" dirty="0">
                <a:solidFill>
                  <a:schemeClr val="accent6">
                    <a:lumMod val="50000"/>
                  </a:schemeClr>
                </a:solidFill>
                <a:latin typeface="ＭＳ Ｐゴシック" panose="020B0600070205080204" pitchFamily="50" charset="-128"/>
                <a:ea typeface="ＭＳ Ｐゴシック" panose="020B0600070205080204" pitchFamily="50" charset="-128"/>
              </a:rPr>
              <a:t>使用中</a:t>
            </a:r>
            <a:r>
              <a:rPr lang="ja-JP" altLang="en-US" sz="2000" dirty="0">
                <a:latin typeface="ＭＳ Ｐゴシック" panose="020B0600070205080204" pitchFamily="50" charset="-128"/>
                <a:ea typeface="ＭＳ Ｐゴシック" panose="020B0600070205080204" pitchFamily="50" charset="-128"/>
              </a:rPr>
              <a:t> </a:t>
            </a:r>
            <a:r>
              <a:rPr lang="en-US" altLang="ja-JP" sz="2000" dirty="0">
                <a:latin typeface="ＭＳ Ｐゴシック" panose="020B0600070205080204" pitchFamily="50" charset="-128"/>
                <a:ea typeface="ＭＳ Ｐゴシック" panose="020B0600070205080204" pitchFamily="50" charset="-128"/>
              </a:rPr>
              <a:t>or </a:t>
            </a:r>
            <a:r>
              <a:rPr lang="ja-JP" altLang="en-US" sz="2000" dirty="0">
                <a:solidFill>
                  <a:schemeClr val="accent3">
                    <a:lumMod val="60000"/>
                    <a:lumOff val="40000"/>
                  </a:schemeClr>
                </a:solidFill>
                <a:latin typeface="ＭＳ Ｐゴシック" panose="020B0600070205080204" pitchFamily="50" charset="-128"/>
                <a:ea typeface="ＭＳ Ｐゴシック" panose="020B0600070205080204" pitchFamily="50" charset="-128"/>
              </a:rPr>
              <a:t>予備</a:t>
            </a:r>
            <a:r>
              <a:rPr lang="ja-JP" altLang="en-US" sz="2000" dirty="0">
                <a:latin typeface="ＭＳ Ｐゴシック" panose="020B0600070205080204" pitchFamily="50" charset="-128"/>
                <a:ea typeface="ＭＳ Ｐゴシック" panose="020B0600070205080204" pitchFamily="50" charset="-128"/>
              </a:rPr>
              <a:t> </a:t>
            </a:r>
            <a:r>
              <a:rPr lang="en-US" altLang="ja-JP" sz="2000" dirty="0">
                <a:latin typeface="ＭＳ Ｐゴシック" panose="020B0600070205080204" pitchFamily="50" charset="-128"/>
                <a:ea typeface="ＭＳ Ｐゴシック" panose="020B0600070205080204" pitchFamily="50" charset="-128"/>
              </a:rPr>
              <a:t>or </a:t>
            </a:r>
            <a:r>
              <a:rPr lang="ja-JP" altLang="en-US" sz="2000" dirty="0">
                <a:solidFill>
                  <a:srgbClr val="FF0000"/>
                </a:solidFill>
                <a:latin typeface="ＭＳ Ｐゴシック" panose="020B0600070205080204" pitchFamily="50" charset="-128"/>
                <a:ea typeface="ＭＳ Ｐゴシック" panose="020B0600070205080204" pitchFamily="50" charset="-128"/>
              </a:rPr>
              <a:t>故障</a:t>
            </a:r>
            <a:endParaRPr lang="en-US" altLang="ja-JP" sz="2000" dirty="0">
              <a:solidFill>
                <a:srgbClr val="FF0000"/>
              </a:solidFill>
              <a:latin typeface="ＭＳ Ｐゴシック" panose="020B0600070205080204" pitchFamily="50" charset="-128"/>
              <a:ea typeface="ＭＳ Ｐゴシック" panose="020B0600070205080204" pitchFamily="50" charset="-128"/>
            </a:endParaRPr>
          </a:p>
        </p:txBody>
      </p:sp>
    </p:spTree>
    <p:extLst>
      <p:ext uri="{BB962C8B-B14F-4D97-AF65-F5344CB8AC3E}">
        <p14:creationId xmlns:p14="http://schemas.microsoft.com/office/powerpoint/2010/main" val="20344711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C15C39-A349-FF8D-8684-C896FAF35A68}"/>
            </a:ext>
          </a:extLst>
        </p:cNvPr>
        <p:cNvGrpSpPr/>
        <p:nvPr/>
      </p:nvGrpSpPr>
      <p:grpSpPr>
        <a:xfrm>
          <a:off x="0" y="0"/>
          <a:ext cx="0" cy="0"/>
          <a:chOff x="0" y="0"/>
          <a:chExt cx="0" cy="0"/>
        </a:xfrm>
      </p:grpSpPr>
      <p:sp>
        <p:nvSpPr>
          <p:cNvPr id="51" name="タイトル 1">
            <a:extLst>
              <a:ext uri="{FF2B5EF4-FFF2-40B4-BE49-F238E27FC236}">
                <a16:creationId xmlns:a16="http://schemas.microsoft.com/office/drawing/2014/main" id="{3733B64C-9EB6-8294-F4C4-6B4DCB0F833D}"/>
              </a:ext>
            </a:extLst>
          </p:cNvPr>
          <p:cNvSpPr>
            <a:spLocks noGrp="1"/>
          </p:cNvSpPr>
          <p:nvPr>
            <p:ph type="title"/>
          </p:nvPr>
        </p:nvSpPr>
        <p:spPr>
          <a:xfrm>
            <a:off x="628650" y="108276"/>
            <a:ext cx="7886700" cy="1325563"/>
          </a:xfrm>
        </p:spPr>
        <p:txBody>
          <a:bodyPr>
            <a:normAutofit/>
          </a:bodyPr>
          <a:lstStyle/>
          <a:p>
            <a:r>
              <a:rPr lang="ja-JP" altLang="en-US" dirty="0">
                <a:latin typeface="ＭＳ Ｐゴシック" panose="020B0600070205080204" pitchFamily="50" charset="-128"/>
                <a:ea typeface="ＭＳ Ｐゴシック" panose="020B0600070205080204" pitchFamily="50" charset="-128"/>
              </a:rPr>
              <a:t>シミュレーション上の実装</a:t>
            </a:r>
            <a:br>
              <a:rPr lang="en-US" altLang="ja-JP" dirty="0">
                <a:latin typeface="ＭＳ Ｐゴシック" panose="020B0600070205080204" pitchFamily="50" charset="-128"/>
                <a:ea typeface="ＭＳ Ｐゴシック" panose="020B0600070205080204" pitchFamily="50" charset="-128"/>
              </a:rPr>
            </a:br>
            <a:r>
              <a:rPr lang="ja-JP" altLang="en-US" sz="3200" dirty="0">
                <a:latin typeface="ＭＳ Ｐゴシック" panose="020B0600070205080204" pitchFamily="50" charset="-128"/>
                <a:ea typeface="ＭＳ Ｐゴシック" panose="020B0600070205080204" pitchFamily="50" charset="-128"/>
              </a:rPr>
              <a:t>ロボット編</a:t>
            </a:r>
          </a:p>
        </p:txBody>
      </p:sp>
      <p:sp>
        <p:nvSpPr>
          <p:cNvPr id="23" name="正方形/長方形 22">
            <a:extLst>
              <a:ext uri="{FF2B5EF4-FFF2-40B4-BE49-F238E27FC236}">
                <a16:creationId xmlns:a16="http://schemas.microsoft.com/office/drawing/2014/main" id="{0D5C7489-B3B7-413C-AFF4-5CFB38E2E0D9}"/>
              </a:ext>
            </a:extLst>
          </p:cNvPr>
          <p:cNvSpPr/>
          <p:nvPr/>
        </p:nvSpPr>
        <p:spPr>
          <a:xfrm>
            <a:off x="251738" y="1357519"/>
            <a:ext cx="8590927" cy="2862322"/>
          </a:xfrm>
          <a:prstGeom prst="rect">
            <a:avLst/>
          </a:prstGeom>
        </p:spPr>
        <p:txBody>
          <a:bodyPr wrap="square">
            <a:spAutoFit/>
          </a:bodyPr>
          <a:lstStyle/>
          <a:p>
            <a:pPr algn="just" defTabSz="914400">
              <a:spcAft>
                <a:spcPts val="600"/>
              </a:spcAft>
              <a:defRPr/>
            </a:pPr>
            <a:r>
              <a:rPr lang="ja-JP" altLang="en-US" sz="2000" dirty="0">
                <a:latin typeface="ＭＳ Ｐゴシック" panose="020B0600070205080204" pitchFamily="50" charset="-128"/>
                <a:ea typeface="ＭＳ Ｐゴシック" panose="020B0600070205080204" pitchFamily="50" charset="-128"/>
              </a:rPr>
              <a:t>設定</a:t>
            </a:r>
            <a:endParaRPr lang="en-US" altLang="ja-JP" sz="2000" dirty="0">
              <a:latin typeface="ＭＳ Ｐゴシック" panose="020B0600070205080204" pitchFamily="50" charset="-128"/>
              <a:ea typeface="ＭＳ Ｐゴシック" panose="020B0600070205080204" pitchFamily="50" charset="-128"/>
            </a:endParaRPr>
          </a:p>
          <a:p>
            <a:pPr marL="457200" indent="-457200" algn="just" defTabSz="914400">
              <a:spcAft>
                <a:spcPts val="600"/>
              </a:spcAft>
              <a:buFont typeface="Arial" panose="020B0604020202020204" pitchFamily="34" charset="0"/>
              <a:buChar char="•"/>
              <a:defRPr/>
            </a:pPr>
            <a:r>
              <a:rPr lang="ja-JP" altLang="en-US" sz="2000" dirty="0">
                <a:latin typeface="ＭＳ Ｐゴシック" panose="020B0600070205080204" pitchFamily="50" charset="-128"/>
                <a:ea typeface="ＭＳ Ｐゴシック" panose="020B0600070205080204" pitchFamily="50" charset="-128"/>
              </a:rPr>
              <a:t>ロボット性能は抽象化して表現</a:t>
            </a:r>
            <a:endParaRPr lang="en-US" altLang="ja-JP" sz="2000" dirty="0">
              <a:latin typeface="ＭＳ Ｐゴシック" panose="020B0600070205080204" pitchFamily="50" charset="-128"/>
              <a:ea typeface="ＭＳ Ｐゴシック" panose="020B0600070205080204" pitchFamily="50" charset="-128"/>
            </a:endParaRPr>
          </a:p>
          <a:p>
            <a:pPr marL="457200" indent="-457200" defTabSz="914400">
              <a:spcAft>
                <a:spcPts val="600"/>
              </a:spcAft>
              <a:buFont typeface="Arial" panose="020B0604020202020204" pitchFamily="34" charset="0"/>
              <a:buChar char="•"/>
              <a:defRPr/>
            </a:pPr>
            <a:r>
              <a:rPr lang="ja-JP" altLang="en-US" sz="2000" dirty="0">
                <a:latin typeface="ＭＳ Ｐゴシック" panose="020B0600070205080204" pitchFamily="50" charset="-128"/>
                <a:ea typeface="ＭＳ Ｐゴシック" panose="020B0600070205080204" pitchFamily="50" charset="-128"/>
              </a:rPr>
              <a:t>６種類のタイプが存在</a:t>
            </a:r>
            <a:br>
              <a:rPr lang="en-US" altLang="ja-JP" sz="2000" dirty="0">
                <a:latin typeface="ＭＳ Ｐゴシック" panose="020B0600070205080204" pitchFamily="50" charset="-128"/>
                <a:ea typeface="ＭＳ Ｐゴシック" panose="020B0600070205080204" pitchFamily="50" charset="-128"/>
              </a:rPr>
            </a:br>
            <a:r>
              <a:rPr lang="zh-CN" altLang="en-US" sz="2000" dirty="0">
                <a:latin typeface="ＭＳ Ｐゴシック" panose="020B0600070205080204" pitchFamily="50" charset="-128"/>
                <a:ea typeface="ＭＳ Ｐゴシック" panose="020B0600070205080204" pitchFamily="50" charset="-128"/>
              </a:rPr>
              <a:t>三脚単腕型</a:t>
            </a:r>
            <a:r>
              <a:rPr lang="ja-JP" altLang="en-US" sz="2000" dirty="0">
                <a:latin typeface="ＭＳ Ｐゴシック" panose="020B0600070205080204" pitchFamily="50" charset="-128"/>
                <a:ea typeface="ＭＳ Ｐゴシック" panose="020B0600070205080204" pitchFamily="50" charset="-128"/>
              </a:rPr>
              <a:t>　</a:t>
            </a:r>
            <a:r>
              <a:rPr lang="zh-CN" altLang="en-US" sz="2000" dirty="0">
                <a:latin typeface="ＭＳ Ｐゴシック" panose="020B0600070205080204" pitchFamily="50" charset="-128"/>
                <a:ea typeface="ＭＳ Ｐゴシック" panose="020B0600070205080204" pitchFamily="50" charset="-128"/>
              </a:rPr>
              <a:t>三脚双腕型</a:t>
            </a:r>
            <a:br>
              <a:rPr lang="en-US" altLang="zh-CN" sz="2000" dirty="0">
                <a:latin typeface="ＭＳ Ｐゴシック" panose="020B0600070205080204" pitchFamily="50" charset="-128"/>
                <a:ea typeface="ＭＳ Ｐゴシック" panose="020B0600070205080204" pitchFamily="50" charset="-128"/>
              </a:rPr>
            </a:br>
            <a:r>
              <a:rPr lang="zh-CN" altLang="en-US" sz="2000" dirty="0">
                <a:latin typeface="ＭＳ Ｐゴシック" panose="020B0600070205080204" pitchFamily="50" charset="-128"/>
                <a:ea typeface="ＭＳ Ｐゴシック" panose="020B0600070205080204" pitchFamily="50" charset="-128"/>
              </a:rPr>
              <a:t>四脚単腕型</a:t>
            </a:r>
            <a:r>
              <a:rPr lang="ja-JP" altLang="en-US" sz="2000" dirty="0">
                <a:latin typeface="ＭＳ Ｐゴシック" panose="020B0600070205080204" pitchFamily="50" charset="-128"/>
                <a:ea typeface="ＭＳ Ｐゴシック" panose="020B0600070205080204" pitchFamily="50" charset="-128"/>
              </a:rPr>
              <a:t>　</a:t>
            </a:r>
            <a:r>
              <a:rPr lang="zh-CN" altLang="en-US" sz="2000" dirty="0">
                <a:latin typeface="ＭＳ Ｐゴシック" panose="020B0600070205080204" pitchFamily="50" charset="-128"/>
                <a:ea typeface="ＭＳ Ｐゴシック" panose="020B0600070205080204" pitchFamily="50" charset="-128"/>
              </a:rPr>
              <a:t>四脚双腕型</a:t>
            </a:r>
            <a:br>
              <a:rPr lang="en-US" altLang="zh-CN" sz="2000" dirty="0">
                <a:latin typeface="ＭＳ Ｐゴシック" panose="020B0600070205080204" pitchFamily="50" charset="-128"/>
                <a:ea typeface="ＭＳ Ｐゴシック" panose="020B0600070205080204" pitchFamily="50" charset="-128"/>
              </a:rPr>
            </a:br>
            <a:r>
              <a:rPr lang="ja-JP" altLang="en-US" sz="2000" dirty="0">
                <a:latin typeface="ＭＳ Ｐゴシック" panose="020B0600070205080204" pitchFamily="50" charset="-128"/>
                <a:ea typeface="ＭＳ Ｐゴシック" panose="020B0600070205080204" pitchFamily="50" charset="-128"/>
              </a:rPr>
              <a:t>ドラゴン型</a:t>
            </a:r>
            <a:r>
              <a:rPr kumimoji="1" lang="ja-JP" altLang="en-US" sz="2000" dirty="0">
                <a:latin typeface="ＭＳ Ｐゴシック" panose="020B0600070205080204" pitchFamily="50" charset="-128"/>
                <a:ea typeface="ＭＳ Ｐゴシック" panose="020B0600070205080204" pitchFamily="50" charset="-128"/>
              </a:rPr>
              <a:t>　　ミニマル型</a:t>
            </a:r>
            <a:endParaRPr lang="en-US" altLang="ja-JP" sz="2000" dirty="0">
              <a:latin typeface="ＭＳ Ｐゴシック" panose="020B0600070205080204" pitchFamily="50" charset="-128"/>
              <a:ea typeface="ＭＳ Ｐゴシック" panose="020B0600070205080204" pitchFamily="50" charset="-128"/>
            </a:endParaRPr>
          </a:p>
          <a:p>
            <a:pPr marL="457200" indent="-457200" algn="just" defTabSz="914400">
              <a:spcAft>
                <a:spcPts val="600"/>
              </a:spcAft>
              <a:buFont typeface="Arial" panose="020B0604020202020204" pitchFamily="34" charset="0"/>
              <a:buChar char="•"/>
              <a:defRPr/>
            </a:pPr>
            <a:r>
              <a:rPr lang="ja-JP" altLang="en-US" sz="2000" dirty="0">
                <a:latin typeface="ＭＳ Ｐゴシック" panose="020B0600070205080204" pitchFamily="50" charset="-128"/>
                <a:ea typeface="ＭＳ Ｐゴシック" panose="020B0600070205080204" pitchFamily="50" charset="-128"/>
              </a:rPr>
              <a:t>能力値はタイプで異なる</a:t>
            </a:r>
            <a:endParaRPr lang="en-US" altLang="ja-JP" sz="2000" dirty="0">
              <a:latin typeface="ＭＳ Ｐゴシック" panose="020B0600070205080204" pitchFamily="50" charset="-128"/>
              <a:ea typeface="ＭＳ Ｐゴシック" panose="020B0600070205080204" pitchFamily="50" charset="-128"/>
            </a:endParaRPr>
          </a:p>
          <a:p>
            <a:pPr marL="457200" indent="-457200" algn="just" defTabSz="914400">
              <a:spcAft>
                <a:spcPts val="600"/>
              </a:spcAft>
              <a:buFont typeface="Arial" panose="020B0604020202020204" pitchFamily="34" charset="0"/>
              <a:buChar char="•"/>
              <a:defRPr/>
            </a:pPr>
            <a:r>
              <a:rPr lang="ja-JP" altLang="en-US" sz="2000" dirty="0">
                <a:latin typeface="ＭＳ Ｐゴシック" panose="020B0600070205080204" pitchFamily="50" charset="-128"/>
                <a:ea typeface="ＭＳ Ｐゴシック" panose="020B0600070205080204" pitchFamily="50" charset="-128"/>
              </a:rPr>
              <a:t>各タイプは固有のモジュール要求量（タイプ＆個数）をもつ</a:t>
            </a:r>
            <a:endParaRPr lang="en-US" altLang="ja-JP" sz="2000" dirty="0">
              <a:latin typeface="ＭＳ Ｐゴシック" panose="020B0600070205080204" pitchFamily="50" charset="-128"/>
              <a:ea typeface="ＭＳ Ｐゴシック" panose="020B0600070205080204" pitchFamily="50" charset="-128"/>
            </a:endParaRPr>
          </a:p>
        </p:txBody>
      </p:sp>
      <p:sp>
        <p:nvSpPr>
          <p:cNvPr id="24" name="正方形/長方形 23">
            <a:extLst>
              <a:ext uri="{FF2B5EF4-FFF2-40B4-BE49-F238E27FC236}">
                <a16:creationId xmlns:a16="http://schemas.microsoft.com/office/drawing/2014/main" id="{70EDFE13-4481-40D6-874C-82C482D2AA77}"/>
              </a:ext>
            </a:extLst>
          </p:cNvPr>
          <p:cNvSpPr/>
          <p:nvPr/>
        </p:nvSpPr>
        <p:spPr>
          <a:xfrm>
            <a:off x="4522404" y="1357518"/>
            <a:ext cx="4320262" cy="2092881"/>
          </a:xfrm>
          <a:prstGeom prst="rect">
            <a:avLst/>
          </a:prstGeom>
        </p:spPr>
        <p:txBody>
          <a:bodyPr wrap="square">
            <a:spAutoFit/>
          </a:bodyPr>
          <a:lstStyle/>
          <a:p>
            <a:pPr algn="just" defTabSz="914400">
              <a:spcAft>
                <a:spcPts val="600"/>
              </a:spcAft>
              <a:defRPr/>
            </a:pPr>
            <a:endParaRPr lang="en-US" altLang="ja-JP" sz="2000" dirty="0">
              <a:latin typeface="ＭＳ Ｐゴシック" panose="020B0600070205080204" pitchFamily="50" charset="-128"/>
              <a:ea typeface="ＭＳ Ｐゴシック" panose="020B0600070205080204" pitchFamily="50" charset="-128"/>
            </a:endParaRPr>
          </a:p>
          <a:p>
            <a:pPr marL="457200" indent="-457200" defTabSz="914400">
              <a:spcAft>
                <a:spcPts val="600"/>
              </a:spcAft>
              <a:buFont typeface="Arial" panose="020B0604020202020204" pitchFamily="34" charset="0"/>
              <a:buChar char="•"/>
              <a:defRPr/>
            </a:pPr>
            <a:r>
              <a:rPr lang="ja-JP" altLang="en-US" sz="2000" dirty="0">
                <a:latin typeface="ＭＳ Ｐゴシック" panose="020B0600070205080204" pitchFamily="50" charset="-128"/>
                <a:ea typeface="ＭＳ Ｐゴシック" panose="020B0600070205080204" pitchFamily="50" charset="-128"/>
              </a:rPr>
              <a:t>以下のいずれかの状態</a:t>
            </a:r>
            <a:br>
              <a:rPr lang="en-US" altLang="ja-JP" sz="2000" dirty="0">
                <a:latin typeface="ＭＳ Ｐゴシック" panose="020B0600070205080204" pitchFamily="50" charset="-128"/>
                <a:ea typeface="ＭＳ Ｐゴシック" panose="020B0600070205080204" pitchFamily="50" charset="-128"/>
              </a:rPr>
            </a:br>
            <a:r>
              <a:rPr lang="ja-JP" altLang="en-US" sz="2000" dirty="0">
                <a:solidFill>
                  <a:schemeClr val="accent6">
                    <a:lumMod val="50000"/>
                  </a:schemeClr>
                </a:solidFill>
                <a:latin typeface="ＭＳ Ｐゴシック" panose="020B0600070205080204" pitchFamily="50" charset="-128"/>
                <a:ea typeface="ＭＳ Ｐゴシック" panose="020B0600070205080204" pitchFamily="50" charset="-128"/>
              </a:rPr>
              <a:t>待機中</a:t>
            </a:r>
            <a:r>
              <a:rPr lang="ja-JP" altLang="en-US" sz="2000" dirty="0">
                <a:latin typeface="ＭＳ Ｐゴシック" panose="020B0600070205080204" pitchFamily="50" charset="-128"/>
                <a:ea typeface="ＭＳ Ｐゴシック" panose="020B0600070205080204" pitchFamily="50" charset="-128"/>
              </a:rPr>
              <a:t> </a:t>
            </a:r>
            <a:r>
              <a:rPr lang="en-US" altLang="ja-JP" sz="2000" dirty="0">
                <a:latin typeface="ＭＳ Ｐゴシック" panose="020B0600070205080204" pitchFamily="50" charset="-128"/>
                <a:ea typeface="ＭＳ Ｐゴシック" panose="020B0600070205080204" pitchFamily="50" charset="-128"/>
              </a:rPr>
              <a:t>or </a:t>
            </a:r>
            <a:r>
              <a:rPr lang="ja-JP" altLang="en-US" sz="2000" dirty="0">
                <a:solidFill>
                  <a:srgbClr val="0070C0"/>
                </a:solidFill>
                <a:latin typeface="ＭＳ Ｐゴシック" panose="020B0600070205080204" pitchFamily="50" charset="-128"/>
                <a:ea typeface="ＭＳ Ｐゴシック" panose="020B0600070205080204" pitchFamily="50" charset="-128"/>
              </a:rPr>
              <a:t>移動中</a:t>
            </a:r>
            <a:r>
              <a:rPr lang="ja-JP" altLang="en-US" sz="2000" dirty="0">
                <a:latin typeface="ＭＳ Ｐゴシック" panose="020B0600070205080204" pitchFamily="50" charset="-128"/>
                <a:ea typeface="ＭＳ Ｐゴシック" panose="020B0600070205080204" pitchFamily="50" charset="-128"/>
              </a:rPr>
              <a:t> </a:t>
            </a:r>
            <a:r>
              <a:rPr lang="en-US" altLang="ja-JP" sz="2000" dirty="0">
                <a:latin typeface="ＭＳ Ｐゴシック" panose="020B0600070205080204" pitchFamily="50" charset="-128"/>
                <a:ea typeface="ＭＳ Ｐゴシック" panose="020B0600070205080204" pitchFamily="50" charset="-128"/>
              </a:rPr>
              <a:t>or </a:t>
            </a:r>
            <a:r>
              <a:rPr lang="ja-JP" altLang="en-US" sz="2000" dirty="0">
                <a:solidFill>
                  <a:srgbClr val="FF9900"/>
                </a:solidFill>
                <a:latin typeface="ＭＳ Ｐゴシック" panose="020B0600070205080204" pitchFamily="50" charset="-128"/>
                <a:ea typeface="ＭＳ Ｐゴシック" panose="020B0600070205080204" pitchFamily="50" charset="-128"/>
              </a:rPr>
              <a:t>充電中</a:t>
            </a:r>
            <a:r>
              <a:rPr lang="ja-JP" altLang="en-US" sz="2000" dirty="0">
                <a:latin typeface="ＭＳ Ｐゴシック" panose="020B0600070205080204" pitchFamily="50" charset="-128"/>
                <a:ea typeface="ＭＳ Ｐゴシック" panose="020B0600070205080204" pitchFamily="50" charset="-128"/>
              </a:rPr>
              <a:t> </a:t>
            </a:r>
            <a:r>
              <a:rPr lang="en-US" altLang="ja-JP" sz="2000" dirty="0">
                <a:latin typeface="ＭＳ Ｐゴシック" panose="020B0600070205080204" pitchFamily="50" charset="-128"/>
                <a:ea typeface="ＭＳ Ｐゴシック" panose="020B0600070205080204" pitchFamily="50" charset="-128"/>
              </a:rPr>
              <a:t>or</a:t>
            </a:r>
            <a:br>
              <a:rPr lang="en-US" altLang="ja-JP" sz="2000" dirty="0">
                <a:latin typeface="ＭＳ Ｐゴシック" panose="020B0600070205080204" pitchFamily="50" charset="-128"/>
                <a:ea typeface="ＭＳ Ｐゴシック" panose="020B0600070205080204" pitchFamily="50" charset="-128"/>
              </a:rPr>
            </a:br>
            <a:r>
              <a:rPr lang="ja-JP" altLang="en-US" sz="2000" dirty="0">
                <a:solidFill>
                  <a:srgbClr val="FF99CC"/>
                </a:solidFill>
                <a:latin typeface="ＭＳ Ｐゴシック" panose="020B0600070205080204" pitchFamily="50" charset="-128"/>
                <a:ea typeface="ＭＳ Ｐゴシック" panose="020B0600070205080204" pitchFamily="50" charset="-128"/>
              </a:rPr>
              <a:t>待機中</a:t>
            </a:r>
            <a:r>
              <a:rPr lang="ja-JP" altLang="en-US" sz="2000" dirty="0">
                <a:latin typeface="ＭＳ Ｐゴシック" panose="020B0600070205080204" pitchFamily="50" charset="-128"/>
                <a:ea typeface="ＭＳ Ｐゴシック" panose="020B0600070205080204" pitchFamily="50" charset="-128"/>
              </a:rPr>
              <a:t> </a:t>
            </a:r>
            <a:r>
              <a:rPr lang="en-US" altLang="ja-JP" sz="2000" dirty="0">
                <a:latin typeface="ＭＳ Ｐゴシック" panose="020B0600070205080204" pitchFamily="50" charset="-128"/>
                <a:ea typeface="ＭＳ Ｐゴシック" panose="020B0600070205080204" pitchFamily="50" charset="-128"/>
              </a:rPr>
              <a:t>or </a:t>
            </a:r>
            <a:r>
              <a:rPr lang="ja-JP" altLang="en-US" sz="2000" dirty="0">
                <a:solidFill>
                  <a:srgbClr val="FF0000"/>
                </a:solidFill>
                <a:latin typeface="ＭＳ Ｐゴシック" panose="020B0600070205080204" pitchFamily="50" charset="-128"/>
                <a:ea typeface="ＭＳ Ｐゴシック" panose="020B0600070205080204" pitchFamily="50" charset="-128"/>
              </a:rPr>
              <a:t>仕事中</a:t>
            </a:r>
            <a:r>
              <a:rPr lang="ja-JP" altLang="en-US" sz="2000" dirty="0">
                <a:latin typeface="ＭＳ Ｐゴシック" panose="020B0600070205080204" pitchFamily="50" charset="-128"/>
                <a:ea typeface="ＭＳ Ｐゴシック" panose="020B0600070205080204" pitchFamily="50" charset="-128"/>
              </a:rPr>
              <a:t> </a:t>
            </a:r>
            <a:r>
              <a:rPr lang="en-US" altLang="ja-JP" sz="2000" dirty="0">
                <a:latin typeface="ＭＳ Ｐゴシック" panose="020B0600070205080204" pitchFamily="50" charset="-128"/>
                <a:ea typeface="ＭＳ Ｐゴシック" panose="020B0600070205080204" pitchFamily="50" charset="-128"/>
              </a:rPr>
              <a:t>or </a:t>
            </a:r>
            <a:r>
              <a:rPr lang="ja-JP" altLang="en-US" sz="2000" dirty="0">
                <a:solidFill>
                  <a:schemeClr val="bg1">
                    <a:lumMod val="50000"/>
                  </a:schemeClr>
                </a:solidFill>
                <a:latin typeface="ＭＳ Ｐゴシック" panose="020B0600070205080204" pitchFamily="50" charset="-128"/>
                <a:ea typeface="ＭＳ Ｐゴシック" panose="020B0600070205080204" pitchFamily="50" charset="-128"/>
              </a:rPr>
              <a:t>部品不足</a:t>
            </a:r>
            <a:endParaRPr lang="en-US" altLang="ja-JP" sz="2000" dirty="0">
              <a:solidFill>
                <a:schemeClr val="bg1">
                  <a:lumMod val="50000"/>
                </a:schemeClr>
              </a:solidFill>
              <a:latin typeface="ＭＳ Ｐゴシック" panose="020B0600070205080204" pitchFamily="50" charset="-128"/>
              <a:ea typeface="ＭＳ Ｐゴシック" panose="020B0600070205080204" pitchFamily="50" charset="-128"/>
            </a:endParaRPr>
          </a:p>
          <a:p>
            <a:pPr marL="457200" indent="-457200" defTabSz="914400">
              <a:spcAft>
                <a:spcPts val="600"/>
              </a:spcAft>
              <a:buFont typeface="Arial" panose="020B0604020202020204" pitchFamily="34" charset="0"/>
              <a:buChar char="•"/>
              <a:defRPr/>
            </a:pPr>
            <a:r>
              <a:rPr lang="ja-JP" altLang="en-US" sz="2000" dirty="0">
                <a:latin typeface="ＭＳ Ｐゴシック" panose="020B0600070205080204" pitchFamily="50" charset="-128"/>
                <a:ea typeface="ＭＳ Ｐゴシック" panose="020B0600070205080204" pitchFamily="50" charset="-128"/>
              </a:rPr>
              <a:t>部品不足・バッテリー不足で行動不能になる</a:t>
            </a:r>
            <a:endParaRPr lang="en-US" altLang="ja-JP" sz="2000" dirty="0">
              <a:latin typeface="ＭＳ Ｐゴシック" panose="020B0600070205080204" pitchFamily="50" charset="-128"/>
              <a:ea typeface="ＭＳ Ｐゴシック" panose="020B0600070205080204" pitchFamily="50" charset="-128"/>
            </a:endParaRPr>
          </a:p>
        </p:txBody>
      </p:sp>
      <p:graphicFrame>
        <p:nvGraphicFramePr>
          <p:cNvPr id="2" name="表 2">
            <a:extLst>
              <a:ext uri="{FF2B5EF4-FFF2-40B4-BE49-F238E27FC236}">
                <a16:creationId xmlns:a16="http://schemas.microsoft.com/office/drawing/2014/main" id="{91DBCAD8-B2B5-4D3E-92B1-9ED24C81C37F}"/>
              </a:ext>
            </a:extLst>
          </p:cNvPr>
          <p:cNvGraphicFramePr>
            <a:graphicFrameLocks noGrp="1"/>
          </p:cNvGraphicFramePr>
          <p:nvPr>
            <p:extLst>
              <p:ext uri="{D42A27DB-BD31-4B8C-83A1-F6EECF244321}">
                <p14:modId xmlns:p14="http://schemas.microsoft.com/office/powerpoint/2010/main" val="607726125"/>
              </p:ext>
            </p:extLst>
          </p:nvPr>
        </p:nvGraphicFramePr>
        <p:xfrm>
          <a:off x="251739" y="4865280"/>
          <a:ext cx="6284143" cy="1752600"/>
        </p:xfrm>
        <a:graphic>
          <a:graphicData uri="http://schemas.openxmlformats.org/drawingml/2006/table">
            <a:tbl>
              <a:tblPr firstRow="1" bandRow="1">
                <a:tableStyleId>{5C22544A-7EE6-4342-B048-85BDC9FD1C3A}</a:tableStyleId>
              </a:tblPr>
              <a:tblGrid>
                <a:gridCol w="1137799">
                  <a:extLst>
                    <a:ext uri="{9D8B030D-6E8A-4147-A177-3AD203B41FA5}">
                      <a16:colId xmlns:a16="http://schemas.microsoft.com/office/drawing/2014/main" val="122968371"/>
                    </a:ext>
                  </a:extLst>
                </a:gridCol>
                <a:gridCol w="5146344">
                  <a:extLst>
                    <a:ext uri="{9D8B030D-6E8A-4147-A177-3AD203B41FA5}">
                      <a16:colId xmlns:a16="http://schemas.microsoft.com/office/drawing/2014/main" val="532760805"/>
                    </a:ext>
                  </a:extLst>
                </a:gridCol>
              </a:tblGrid>
              <a:tr h="370840">
                <a:tc>
                  <a:txBody>
                    <a:bodyPr/>
                    <a:lstStyle/>
                    <a:p>
                      <a:r>
                        <a:rPr kumimoji="1" lang="ja-JP" altLang="en-US" dirty="0"/>
                        <a:t>カテゴリ</a:t>
                      </a:r>
                    </a:p>
                  </a:txBody>
                  <a:tcPr/>
                </a:tc>
                <a:tc>
                  <a:txBody>
                    <a:bodyPr/>
                    <a:lstStyle/>
                    <a:p>
                      <a:r>
                        <a:rPr kumimoji="1" lang="ja-JP" altLang="en-US" dirty="0"/>
                        <a:t>説明</a:t>
                      </a:r>
                    </a:p>
                  </a:txBody>
                  <a:tcPr/>
                </a:tc>
                <a:extLst>
                  <a:ext uri="{0D108BD9-81ED-4DB2-BD59-A6C34878D82A}">
                    <a16:rowId xmlns:a16="http://schemas.microsoft.com/office/drawing/2014/main" val="756848831"/>
                  </a:ext>
                </a:extLst>
              </a:tr>
              <a:tr h="370840">
                <a:tc>
                  <a:txBody>
                    <a:bodyPr/>
                    <a:lstStyle/>
                    <a:p>
                      <a:r>
                        <a:rPr kumimoji="1" lang="ja-JP" altLang="en-US" sz="1800" b="0" kern="1200" dirty="0">
                          <a:solidFill>
                            <a:schemeClr val="dk1"/>
                          </a:solidFill>
                          <a:effectLst/>
                          <a:latin typeface="ＭＳ Ｐゴシック" panose="020B0600070205080204" pitchFamily="50" charset="-128"/>
                          <a:ea typeface="ＭＳ Ｐゴシック" panose="020B0600070205080204" pitchFamily="50" charset="-128"/>
                          <a:cs typeface="+mn-cs"/>
                        </a:rPr>
                        <a:t>運搬能力</a:t>
                      </a:r>
                    </a:p>
                  </a:txBody>
                  <a:tcPr/>
                </a:tc>
                <a:tc>
                  <a:txBody>
                    <a:bodyPr/>
                    <a:lstStyle/>
                    <a:p>
                      <a:r>
                        <a:rPr kumimoji="1" lang="ja-JP" altLang="en-US" sz="1800" b="0" kern="1200" dirty="0">
                          <a:solidFill>
                            <a:schemeClr val="dk1"/>
                          </a:solidFill>
                          <a:effectLst/>
                          <a:latin typeface="ＭＳ Ｐゴシック" panose="020B0600070205080204" pitchFamily="50" charset="-128"/>
                          <a:ea typeface="ＭＳ Ｐゴシック" panose="020B0600070205080204" pitchFamily="50" charset="-128"/>
                          <a:cs typeface="+mn-cs"/>
                        </a:rPr>
                        <a:t>荷物の移動に使える余剰トルクを表現</a:t>
                      </a:r>
                      <a:endParaRPr kumimoji="1" lang="ja-JP" altLang="en-US" dirty="0">
                        <a:latin typeface="ＭＳ Ｐゴシック" panose="020B0600070205080204" pitchFamily="50" charset="-128"/>
                        <a:ea typeface="ＭＳ Ｐゴシック" panose="020B0600070205080204" pitchFamily="50" charset="-128"/>
                      </a:endParaRPr>
                    </a:p>
                  </a:txBody>
                  <a:tcPr/>
                </a:tc>
                <a:extLst>
                  <a:ext uri="{0D108BD9-81ED-4DB2-BD59-A6C34878D82A}">
                    <a16:rowId xmlns:a16="http://schemas.microsoft.com/office/drawing/2014/main" val="2699448892"/>
                  </a:ext>
                </a:extLst>
              </a:tr>
              <a:tr h="370840">
                <a:tc>
                  <a:txBody>
                    <a:bodyPr/>
                    <a:lstStyle/>
                    <a:p>
                      <a:r>
                        <a:rPr kumimoji="1" lang="ja-JP" altLang="en-US" dirty="0">
                          <a:latin typeface="ＭＳ Ｐゴシック" panose="020B0600070205080204" pitchFamily="50" charset="-128"/>
                          <a:ea typeface="ＭＳ Ｐゴシック" panose="020B0600070205080204" pitchFamily="50" charset="-128"/>
                        </a:rPr>
                        <a:t>加工</a:t>
                      </a:r>
                      <a:r>
                        <a:rPr kumimoji="1" lang="ja-JP" altLang="en-US" sz="1800" b="0" kern="1200" dirty="0">
                          <a:solidFill>
                            <a:schemeClr val="dk1"/>
                          </a:solidFill>
                          <a:effectLst/>
                          <a:latin typeface="ＭＳ Ｐゴシック" panose="020B0600070205080204" pitchFamily="50" charset="-128"/>
                          <a:ea typeface="ＭＳ Ｐゴシック" panose="020B0600070205080204" pitchFamily="50" charset="-128"/>
                          <a:cs typeface="+mn-cs"/>
                        </a:rPr>
                        <a:t>能力</a:t>
                      </a:r>
                      <a:endParaRPr kumimoji="1" lang="ja-JP" altLang="en-US" dirty="0">
                        <a:latin typeface="ＭＳ Ｐゴシック" panose="020B0600070205080204" pitchFamily="50" charset="-128"/>
                        <a:ea typeface="ＭＳ Ｐゴシック" panose="020B0600070205080204" pitchFamily="50" charset="-128"/>
                      </a:endParaRPr>
                    </a:p>
                  </a:txBody>
                  <a:tcPr/>
                </a:tc>
                <a:tc>
                  <a:txBody>
                    <a:bodyPr/>
                    <a:lstStyle/>
                    <a:p>
                      <a:r>
                        <a:rPr kumimoji="1" lang="ja-JP" altLang="en-US" sz="1800" b="0" kern="1200" dirty="0">
                          <a:solidFill>
                            <a:schemeClr val="dk1"/>
                          </a:solidFill>
                          <a:effectLst/>
                          <a:latin typeface="ＭＳ Ｐゴシック" panose="020B0600070205080204" pitchFamily="50" charset="-128"/>
                          <a:ea typeface="ＭＳ Ｐゴシック" panose="020B0600070205080204" pitchFamily="50" charset="-128"/>
                          <a:cs typeface="+mn-cs"/>
                        </a:rPr>
                        <a:t>マニピュレータによる部品の取付などの能力を表現</a:t>
                      </a:r>
                      <a:endParaRPr kumimoji="1" lang="ja-JP" altLang="en-US" dirty="0">
                        <a:latin typeface="ＭＳ Ｐゴシック" panose="020B0600070205080204" pitchFamily="50" charset="-128"/>
                        <a:ea typeface="ＭＳ Ｐゴシック" panose="020B0600070205080204" pitchFamily="50" charset="-128"/>
                      </a:endParaRPr>
                    </a:p>
                  </a:txBody>
                  <a:tcPr/>
                </a:tc>
                <a:extLst>
                  <a:ext uri="{0D108BD9-81ED-4DB2-BD59-A6C34878D82A}">
                    <a16:rowId xmlns:a16="http://schemas.microsoft.com/office/drawing/2014/main" val="1108803350"/>
                  </a:ext>
                </a:extLst>
              </a:tr>
              <a:tr h="370840">
                <a:tc>
                  <a:txBody>
                    <a:bodyPr/>
                    <a:lstStyle/>
                    <a:p>
                      <a:r>
                        <a:rPr kumimoji="1" lang="ja-JP" altLang="en-US" sz="1800" b="0" kern="1200" dirty="0">
                          <a:solidFill>
                            <a:schemeClr val="dk1"/>
                          </a:solidFill>
                          <a:effectLst/>
                          <a:latin typeface="ＭＳ Ｐゴシック" panose="020B0600070205080204" pitchFamily="50" charset="-128"/>
                          <a:ea typeface="ＭＳ Ｐゴシック" panose="020B0600070205080204" pitchFamily="50" charset="-128"/>
                          <a:cs typeface="+mn-cs"/>
                        </a:rPr>
                        <a:t>移動能力</a:t>
                      </a:r>
                      <a:endParaRPr kumimoji="1" lang="ja-JP" altLang="en-US" dirty="0">
                        <a:latin typeface="ＭＳ Ｐゴシック" panose="020B0600070205080204" pitchFamily="50" charset="-128"/>
                        <a:ea typeface="ＭＳ Ｐゴシック" panose="020B0600070205080204" pitchFamily="50" charset="-128"/>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kern="1200" dirty="0">
                          <a:solidFill>
                            <a:schemeClr val="dk1"/>
                          </a:solidFill>
                          <a:effectLst/>
                          <a:latin typeface="ＭＳ Ｐゴシック" panose="020B0600070205080204" pitchFamily="50" charset="-128"/>
                          <a:ea typeface="ＭＳ Ｐゴシック" panose="020B0600070205080204" pitchFamily="50" charset="-128"/>
                          <a:cs typeface="+mn-cs"/>
                        </a:rPr>
                        <a:t>１ステップの移動距離</a:t>
                      </a:r>
                      <a:endParaRPr kumimoji="1" lang="en-US" altLang="ja-JP" sz="1800" b="0" kern="1200" dirty="0">
                        <a:solidFill>
                          <a:schemeClr val="dk1"/>
                        </a:solidFill>
                        <a:effectLst/>
                        <a:latin typeface="ＭＳ Ｐゴシック" panose="020B0600070205080204" pitchFamily="50" charset="-128"/>
                        <a:ea typeface="ＭＳ Ｐゴシック" panose="020B0600070205080204" pitchFamily="50" charset="-128"/>
                        <a:cs typeface="+mn-cs"/>
                      </a:endParaRPr>
                    </a:p>
                    <a:p>
                      <a:r>
                        <a:rPr kumimoji="1" lang="ja-JP" altLang="en-US" sz="1800" b="0" kern="1200" dirty="0">
                          <a:solidFill>
                            <a:schemeClr val="dk1"/>
                          </a:solidFill>
                          <a:effectLst/>
                          <a:latin typeface="ＭＳ Ｐゴシック" panose="020B0600070205080204" pitchFamily="50" charset="-128"/>
                          <a:ea typeface="ＭＳ Ｐゴシック" panose="020B0600070205080204" pitchFamily="50" charset="-128"/>
                          <a:cs typeface="+mn-cs"/>
                        </a:rPr>
                        <a:t>ロボット単体の移動能力を表現</a:t>
                      </a:r>
                      <a:endParaRPr kumimoji="1" lang="ja-JP" altLang="en-US" dirty="0">
                        <a:latin typeface="ＭＳ Ｐゴシック" panose="020B0600070205080204" pitchFamily="50" charset="-128"/>
                        <a:ea typeface="ＭＳ Ｐゴシック" panose="020B0600070205080204" pitchFamily="50" charset="-128"/>
                      </a:endParaRPr>
                    </a:p>
                  </a:txBody>
                  <a:tcPr/>
                </a:tc>
                <a:extLst>
                  <a:ext uri="{0D108BD9-81ED-4DB2-BD59-A6C34878D82A}">
                    <a16:rowId xmlns:a16="http://schemas.microsoft.com/office/drawing/2014/main" val="1537866136"/>
                  </a:ext>
                </a:extLst>
              </a:tr>
            </a:tbl>
          </a:graphicData>
        </a:graphic>
      </p:graphicFrame>
      <p:sp>
        <p:nvSpPr>
          <p:cNvPr id="7" name="テキスト ボックス 6">
            <a:extLst>
              <a:ext uri="{FF2B5EF4-FFF2-40B4-BE49-F238E27FC236}">
                <a16:creationId xmlns:a16="http://schemas.microsoft.com/office/drawing/2014/main" id="{FF10F769-E8A8-41C3-B040-DB0F47FA8D4F}"/>
              </a:ext>
            </a:extLst>
          </p:cNvPr>
          <p:cNvSpPr txBox="1"/>
          <p:nvPr/>
        </p:nvSpPr>
        <p:spPr>
          <a:xfrm>
            <a:off x="2142885" y="4403615"/>
            <a:ext cx="1857614" cy="461665"/>
          </a:xfrm>
          <a:prstGeom prst="rect">
            <a:avLst/>
          </a:prstGeom>
          <a:noFill/>
        </p:spPr>
        <p:txBody>
          <a:bodyPr wrap="square">
            <a:spAutoFit/>
          </a:bodyPr>
          <a:lstStyle/>
          <a:p>
            <a:pPr algn="ctr"/>
            <a:r>
              <a:rPr lang="ja-JP" altLang="en-US" sz="2400" dirty="0">
                <a:latin typeface="ＭＳ Ｐゴシック" panose="020B0600070205080204" pitchFamily="50" charset="-128"/>
                <a:ea typeface="ＭＳ Ｐゴシック" panose="020B0600070205080204" pitchFamily="50" charset="-128"/>
              </a:rPr>
              <a:t>ロボット性能</a:t>
            </a:r>
            <a:endParaRPr lang="ja-JP" altLang="en-US" sz="2400" dirty="0"/>
          </a:p>
        </p:txBody>
      </p:sp>
      <p:sp>
        <p:nvSpPr>
          <p:cNvPr id="4" name="右中かっこ 3">
            <a:extLst>
              <a:ext uri="{FF2B5EF4-FFF2-40B4-BE49-F238E27FC236}">
                <a16:creationId xmlns:a16="http://schemas.microsoft.com/office/drawing/2014/main" id="{1DE762F9-69AE-4EFF-8265-8890278D80B8}"/>
              </a:ext>
            </a:extLst>
          </p:cNvPr>
          <p:cNvSpPr/>
          <p:nvPr/>
        </p:nvSpPr>
        <p:spPr>
          <a:xfrm>
            <a:off x="6589017" y="5309755"/>
            <a:ext cx="187036" cy="644236"/>
          </a:xfrm>
          <a:prstGeom prst="rightBrace">
            <a:avLst/>
          </a:pr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1CE58433-812F-4687-852A-6AEA91DC5579}"/>
              </a:ext>
            </a:extLst>
          </p:cNvPr>
          <p:cNvSpPr txBox="1"/>
          <p:nvPr/>
        </p:nvSpPr>
        <p:spPr>
          <a:xfrm>
            <a:off x="6829188" y="5328304"/>
            <a:ext cx="2231686" cy="646331"/>
          </a:xfrm>
          <a:prstGeom prst="rect">
            <a:avLst/>
          </a:prstGeom>
          <a:noFill/>
        </p:spPr>
        <p:txBody>
          <a:bodyPr wrap="square">
            <a:spAutoFit/>
          </a:bodyPr>
          <a:lstStyle/>
          <a:p>
            <a:pPr algn="just"/>
            <a:r>
              <a:rPr lang="ja-JP" altLang="en-US" dirty="0">
                <a:latin typeface="ＭＳ Ｐゴシック" panose="020B0600070205080204" pitchFamily="50" charset="-128"/>
                <a:ea typeface="ＭＳ Ｐゴシック" panose="020B0600070205080204" pitchFamily="50" charset="-128"/>
              </a:rPr>
              <a:t>タスク実行の可否を決める閾値</a:t>
            </a:r>
            <a:endParaRPr lang="ja-JP" altLang="en-US" dirty="0"/>
          </a:p>
        </p:txBody>
      </p:sp>
    </p:spTree>
    <p:extLst>
      <p:ext uri="{BB962C8B-B14F-4D97-AF65-F5344CB8AC3E}">
        <p14:creationId xmlns:p14="http://schemas.microsoft.com/office/powerpoint/2010/main" val="8872979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C15C39-A349-FF8D-8684-C896FAF35A68}"/>
            </a:ext>
          </a:extLst>
        </p:cNvPr>
        <p:cNvGrpSpPr/>
        <p:nvPr/>
      </p:nvGrpSpPr>
      <p:grpSpPr>
        <a:xfrm>
          <a:off x="0" y="0"/>
          <a:ext cx="0" cy="0"/>
          <a:chOff x="0" y="0"/>
          <a:chExt cx="0" cy="0"/>
        </a:xfrm>
      </p:grpSpPr>
      <p:sp>
        <p:nvSpPr>
          <p:cNvPr id="3" name="正方形/長方形 2">
            <a:extLst>
              <a:ext uri="{FF2B5EF4-FFF2-40B4-BE49-F238E27FC236}">
                <a16:creationId xmlns:a16="http://schemas.microsoft.com/office/drawing/2014/main" id="{6E60AFE7-E4B0-4168-A4FA-FB96F736F657}"/>
              </a:ext>
            </a:extLst>
          </p:cNvPr>
          <p:cNvSpPr/>
          <p:nvPr/>
        </p:nvSpPr>
        <p:spPr>
          <a:xfrm>
            <a:off x="883229" y="3428999"/>
            <a:ext cx="2592000" cy="25920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 name="タイトル 1">
            <a:extLst>
              <a:ext uri="{FF2B5EF4-FFF2-40B4-BE49-F238E27FC236}">
                <a16:creationId xmlns:a16="http://schemas.microsoft.com/office/drawing/2014/main" id="{3733B64C-9EB6-8294-F4C4-6B4DCB0F833D}"/>
              </a:ext>
            </a:extLst>
          </p:cNvPr>
          <p:cNvSpPr>
            <a:spLocks noGrp="1"/>
          </p:cNvSpPr>
          <p:nvPr>
            <p:ph type="title"/>
          </p:nvPr>
        </p:nvSpPr>
        <p:spPr>
          <a:xfrm>
            <a:off x="628650" y="108276"/>
            <a:ext cx="7886700" cy="1325563"/>
          </a:xfrm>
        </p:spPr>
        <p:txBody>
          <a:bodyPr>
            <a:normAutofit/>
          </a:bodyPr>
          <a:lstStyle/>
          <a:p>
            <a:r>
              <a:rPr lang="ja-JP" altLang="en-US" dirty="0">
                <a:latin typeface="ＭＳ Ｐゴシック" panose="020B0600070205080204" pitchFamily="50" charset="-128"/>
                <a:ea typeface="ＭＳ Ｐゴシック" panose="020B0600070205080204" pitchFamily="50" charset="-128"/>
              </a:rPr>
              <a:t>シミュレーション上の実装</a:t>
            </a:r>
            <a:br>
              <a:rPr lang="en-US" altLang="ja-JP" dirty="0">
                <a:latin typeface="ＭＳ Ｐゴシック" panose="020B0600070205080204" pitchFamily="50" charset="-128"/>
                <a:ea typeface="ＭＳ Ｐゴシック" panose="020B0600070205080204" pitchFamily="50" charset="-128"/>
              </a:rPr>
            </a:br>
            <a:r>
              <a:rPr lang="ja-JP" altLang="en-US" sz="3200" dirty="0">
                <a:latin typeface="ＭＳ Ｐゴシック" panose="020B0600070205080204" pitchFamily="50" charset="-128"/>
                <a:ea typeface="ＭＳ Ｐゴシック" panose="020B0600070205080204" pitchFamily="50" charset="-128"/>
              </a:rPr>
              <a:t>マップ編</a:t>
            </a:r>
          </a:p>
        </p:txBody>
      </p:sp>
      <p:sp>
        <p:nvSpPr>
          <p:cNvPr id="23" name="正方形/長方形 22">
            <a:extLst>
              <a:ext uri="{FF2B5EF4-FFF2-40B4-BE49-F238E27FC236}">
                <a16:creationId xmlns:a16="http://schemas.microsoft.com/office/drawing/2014/main" id="{0D5C7489-B3B7-413C-AFF4-5CFB38E2E0D9}"/>
              </a:ext>
            </a:extLst>
          </p:cNvPr>
          <p:cNvSpPr/>
          <p:nvPr/>
        </p:nvSpPr>
        <p:spPr>
          <a:xfrm>
            <a:off x="251738" y="1357519"/>
            <a:ext cx="8590927" cy="1554272"/>
          </a:xfrm>
          <a:prstGeom prst="rect">
            <a:avLst/>
          </a:prstGeom>
        </p:spPr>
        <p:txBody>
          <a:bodyPr wrap="square">
            <a:spAutoFit/>
          </a:bodyPr>
          <a:lstStyle/>
          <a:p>
            <a:pPr algn="just" defTabSz="914400">
              <a:spcAft>
                <a:spcPts val="600"/>
              </a:spcAft>
              <a:defRPr/>
            </a:pPr>
            <a:r>
              <a:rPr lang="ja-JP" altLang="en-US" sz="2000" dirty="0">
                <a:latin typeface="ＭＳ Ｐゴシック" panose="020B0600070205080204" pitchFamily="50" charset="-128"/>
                <a:ea typeface="ＭＳ Ｐゴシック" panose="020B0600070205080204" pitchFamily="50" charset="-128"/>
              </a:rPr>
              <a:t>設定</a:t>
            </a:r>
            <a:endParaRPr lang="en-US" altLang="ja-JP" sz="2000" dirty="0">
              <a:latin typeface="ＭＳ Ｐゴシック" panose="020B0600070205080204" pitchFamily="50" charset="-128"/>
              <a:ea typeface="ＭＳ Ｐゴシック" panose="020B0600070205080204" pitchFamily="50" charset="-128"/>
            </a:endParaRPr>
          </a:p>
          <a:p>
            <a:pPr marL="457200" indent="-457200" algn="just" defTabSz="914400">
              <a:spcAft>
                <a:spcPts val="600"/>
              </a:spcAft>
              <a:buFont typeface="Arial" panose="020B0604020202020204" pitchFamily="34" charset="0"/>
              <a:buChar char="•"/>
              <a:defRPr/>
            </a:pPr>
            <a:r>
              <a:rPr lang="ja-JP" altLang="en-US" sz="2000" dirty="0">
                <a:latin typeface="ＭＳ Ｐゴシック" panose="020B0600070205080204" pitchFamily="50" charset="-128"/>
                <a:ea typeface="ＭＳ Ｐゴシック" panose="020B0600070205080204" pitchFamily="50" charset="-128"/>
              </a:rPr>
              <a:t>２次元の矩形マップ</a:t>
            </a:r>
            <a:endParaRPr lang="en-US" altLang="ja-JP" sz="2000" dirty="0">
              <a:latin typeface="ＭＳ Ｐゴシック" panose="020B0600070205080204" pitchFamily="50" charset="-128"/>
              <a:ea typeface="ＭＳ Ｐゴシック" panose="020B0600070205080204" pitchFamily="50" charset="-128"/>
            </a:endParaRPr>
          </a:p>
          <a:p>
            <a:pPr marL="457200" indent="-457200" algn="just" defTabSz="914400">
              <a:spcAft>
                <a:spcPts val="600"/>
              </a:spcAft>
              <a:buFont typeface="Arial" panose="020B0604020202020204" pitchFamily="34" charset="0"/>
              <a:buChar char="•"/>
              <a:defRPr/>
            </a:pPr>
            <a:r>
              <a:rPr lang="ja-JP" altLang="en-US" sz="2000" dirty="0">
                <a:latin typeface="ＭＳ Ｐゴシック" panose="020B0600070205080204" pitchFamily="50" charset="-128"/>
                <a:ea typeface="ＭＳ Ｐゴシック" panose="020B0600070205080204" pitchFamily="50" charset="-128"/>
              </a:rPr>
              <a:t>障害物なし・平面</a:t>
            </a:r>
            <a:endParaRPr lang="en-US" altLang="ja-JP" sz="2000" dirty="0">
              <a:latin typeface="ＭＳ Ｐゴシック" panose="020B0600070205080204" pitchFamily="50" charset="-128"/>
              <a:ea typeface="ＭＳ Ｐゴシック" panose="020B0600070205080204" pitchFamily="50" charset="-128"/>
            </a:endParaRPr>
          </a:p>
          <a:p>
            <a:pPr marL="457200" indent="-457200" algn="just" defTabSz="914400">
              <a:spcAft>
                <a:spcPts val="600"/>
              </a:spcAft>
              <a:buFont typeface="Arial" panose="020B0604020202020204" pitchFamily="34" charset="0"/>
              <a:buChar char="•"/>
              <a:defRPr/>
            </a:pPr>
            <a:r>
              <a:rPr lang="ja-JP" altLang="en-US" sz="2000" dirty="0">
                <a:latin typeface="ＭＳ Ｐゴシック" panose="020B0600070205080204" pitchFamily="50" charset="-128"/>
                <a:ea typeface="ＭＳ Ｐゴシック" panose="020B0600070205080204" pitchFamily="50" charset="-128"/>
              </a:rPr>
              <a:t>モジュール，ロボット，タスクは座標を持つ</a:t>
            </a:r>
            <a:endParaRPr lang="en-US" altLang="ja-JP" sz="2000" dirty="0">
              <a:latin typeface="ＭＳ Ｐゴシック" panose="020B0600070205080204" pitchFamily="50" charset="-128"/>
              <a:ea typeface="ＭＳ Ｐゴシック" panose="020B0600070205080204" pitchFamily="50" charset="-128"/>
            </a:endParaRPr>
          </a:p>
        </p:txBody>
      </p:sp>
      <p:sp>
        <p:nvSpPr>
          <p:cNvPr id="8" name="楕円 7">
            <a:extLst>
              <a:ext uri="{FF2B5EF4-FFF2-40B4-BE49-F238E27FC236}">
                <a16:creationId xmlns:a16="http://schemas.microsoft.com/office/drawing/2014/main" id="{78D5AEE8-0774-4679-88A2-3E23F7EEB07E}"/>
              </a:ext>
            </a:extLst>
          </p:cNvPr>
          <p:cNvSpPr/>
          <p:nvPr/>
        </p:nvSpPr>
        <p:spPr>
          <a:xfrm>
            <a:off x="1176865" y="5298596"/>
            <a:ext cx="432000" cy="432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楕円 8">
            <a:extLst>
              <a:ext uri="{FF2B5EF4-FFF2-40B4-BE49-F238E27FC236}">
                <a16:creationId xmlns:a16="http://schemas.microsoft.com/office/drawing/2014/main" id="{C23DE948-E4C1-4C9E-914B-C52B4F7F9DE2}"/>
              </a:ext>
            </a:extLst>
          </p:cNvPr>
          <p:cNvSpPr/>
          <p:nvPr/>
        </p:nvSpPr>
        <p:spPr>
          <a:xfrm>
            <a:off x="1964268" y="3689927"/>
            <a:ext cx="432000" cy="432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楕円 9">
            <a:extLst>
              <a:ext uri="{FF2B5EF4-FFF2-40B4-BE49-F238E27FC236}">
                <a16:creationId xmlns:a16="http://schemas.microsoft.com/office/drawing/2014/main" id="{9EB0443C-BD43-4707-8DE2-BD50FC9DF2C1}"/>
              </a:ext>
            </a:extLst>
          </p:cNvPr>
          <p:cNvSpPr/>
          <p:nvPr/>
        </p:nvSpPr>
        <p:spPr>
          <a:xfrm>
            <a:off x="2768603" y="3681459"/>
            <a:ext cx="432000" cy="432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楕円 10">
            <a:extLst>
              <a:ext uri="{FF2B5EF4-FFF2-40B4-BE49-F238E27FC236}">
                <a16:creationId xmlns:a16="http://schemas.microsoft.com/office/drawing/2014/main" id="{704774F0-E515-462F-8609-0DDA737D86E1}"/>
              </a:ext>
            </a:extLst>
          </p:cNvPr>
          <p:cNvSpPr/>
          <p:nvPr/>
        </p:nvSpPr>
        <p:spPr>
          <a:xfrm>
            <a:off x="1964268" y="4502726"/>
            <a:ext cx="432000" cy="432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ボックス 11">
            <a:extLst>
              <a:ext uri="{FF2B5EF4-FFF2-40B4-BE49-F238E27FC236}">
                <a16:creationId xmlns:a16="http://schemas.microsoft.com/office/drawing/2014/main" id="{7BA794D3-AE84-4810-B9E4-E1AB457BCE78}"/>
              </a:ext>
            </a:extLst>
          </p:cNvPr>
          <p:cNvSpPr txBox="1"/>
          <p:nvPr/>
        </p:nvSpPr>
        <p:spPr>
          <a:xfrm>
            <a:off x="2172772" y="4807768"/>
            <a:ext cx="1020421" cy="253916"/>
          </a:xfrm>
          <a:prstGeom prst="rect">
            <a:avLst/>
          </a:prstGeom>
          <a:noFill/>
        </p:spPr>
        <p:txBody>
          <a:bodyPr wrap="square">
            <a:spAutoFit/>
          </a:bodyPr>
          <a:lstStyle/>
          <a:p>
            <a:pPr algn="ctr"/>
            <a:r>
              <a:rPr lang="ja-JP" altLang="en-US" sz="1050" dirty="0">
                <a:solidFill>
                  <a:schemeClr val="accent2"/>
                </a:solidFill>
                <a:latin typeface="ＭＳ Ｐゴシック" panose="020B0600070205080204" pitchFamily="50" charset="-128"/>
                <a:ea typeface="ＭＳ Ｐゴシック" panose="020B0600070205080204" pitchFamily="50" charset="-128"/>
              </a:rPr>
              <a:t>基地（充電）</a:t>
            </a:r>
            <a:endParaRPr lang="en-US" altLang="ja-JP" sz="1050" dirty="0">
              <a:solidFill>
                <a:schemeClr val="accent2"/>
              </a:solidFill>
              <a:latin typeface="ＭＳ Ｐゴシック" panose="020B0600070205080204" pitchFamily="50" charset="-128"/>
              <a:ea typeface="ＭＳ Ｐゴシック" panose="020B0600070205080204" pitchFamily="50" charset="-128"/>
            </a:endParaRPr>
          </a:p>
        </p:txBody>
      </p:sp>
      <p:sp>
        <p:nvSpPr>
          <p:cNvPr id="13" name="テキスト ボックス 12">
            <a:extLst>
              <a:ext uri="{FF2B5EF4-FFF2-40B4-BE49-F238E27FC236}">
                <a16:creationId xmlns:a16="http://schemas.microsoft.com/office/drawing/2014/main" id="{7A1450FD-1C57-44D9-A329-C07CD2F6F39D}"/>
              </a:ext>
            </a:extLst>
          </p:cNvPr>
          <p:cNvSpPr txBox="1"/>
          <p:nvPr/>
        </p:nvSpPr>
        <p:spPr>
          <a:xfrm>
            <a:off x="1517091" y="5462451"/>
            <a:ext cx="1251512" cy="253916"/>
          </a:xfrm>
          <a:prstGeom prst="rect">
            <a:avLst/>
          </a:prstGeom>
          <a:noFill/>
        </p:spPr>
        <p:txBody>
          <a:bodyPr wrap="square">
            <a:spAutoFit/>
          </a:bodyPr>
          <a:lstStyle/>
          <a:p>
            <a:pPr algn="ctr"/>
            <a:r>
              <a:rPr lang="ja-JP" altLang="en-US" sz="1050" dirty="0">
                <a:solidFill>
                  <a:schemeClr val="accent2"/>
                </a:solidFill>
                <a:latin typeface="ＭＳ Ｐゴシック" panose="020B0600070205080204" pitchFamily="50" charset="-128"/>
                <a:ea typeface="ＭＳ Ｐゴシック" panose="020B0600070205080204" pitchFamily="50" charset="-128"/>
              </a:rPr>
              <a:t>インフレータブル</a:t>
            </a:r>
            <a:endParaRPr lang="en-US" altLang="ja-JP" sz="1050" dirty="0">
              <a:solidFill>
                <a:schemeClr val="accent2"/>
              </a:solidFill>
              <a:latin typeface="ＭＳ Ｐゴシック" panose="020B0600070205080204" pitchFamily="50" charset="-128"/>
              <a:ea typeface="ＭＳ Ｐゴシック" panose="020B0600070205080204" pitchFamily="50" charset="-128"/>
            </a:endParaRPr>
          </a:p>
        </p:txBody>
      </p:sp>
      <p:sp>
        <p:nvSpPr>
          <p:cNvPr id="14" name="テキスト ボックス 13">
            <a:extLst>
              <a:ext uri="{FF2B5EF4-FFF2-40B4-BE49-F238E27FC236}">
                <a16:creationId xmlns:a16="http://schemas.microsoft.com/office/drawing/2014/main" id="{4004ADD8-C50E-4FEB-BF41-80FDE542BDC8}"/>
              </a:ext>
            </a:extLst>
          </p:cNvPr>
          <p:cNvSpPr txBox="1"/>
          <p:nvPr/>
        </p:nvSpPr>
        <p:spPr>
          <a:xfrm>
            <a:off x="1301527" y="3689927"/>
            <a:ext cx="803621" cy="253916"/>
          </a:xfrm>
          <a:prstGeom prst="rect">
            <a:avLst/>
          </a:prstGeom>
          <a:noFill/>
        </p:spPr>
        <p:txBody>
          <a:bodyPr wrap="square">
            <a:spAutoFit/>
          </a:bodyPr>
          <a:lstStyle/>
          <a:p>
            <a:pPr algn="ctr"/>
            <a:r>
              <a:rPr lang="ja-JP" altLang="en-US" sz="1050" dirty="0">
                <a:solidFill>
                  <a:schemeClr val="accent2"/>
                </a:solidFill>
                <a:latin typeface="ＭＳ Ｐゴシック" panose="020B0600070205080204" pitchFamily="50" charset="-128"/>
                <a:ea typeface="ＭＳ Ｐゴシック" panose="020B0600070205080204" pitchFamily="50" charset="-128"/>
              </a:rPr>
              <a:t>太陽光</a:t>
            </a:r>
            <a:endParaRPr lang="en-US" altLang="ja-JP" sz="1050" dirty="0">
              <a:solidFill>
                <a:schemeClr val="accent2"/>
              </a:solidFill>
              <a:latin typeface="ＭＳ Ｐゴシック" panose="020B0600070205080204" pitchFamily="50" charset="-128"/>
              <a:ea typeface="ＭＳ Ｐゴシック" panose="020B0600070205080204" pitchFamily="50" charset="-128"/>
            </a:endParaRPr>
          </a:p>
        </p:txBody>
      </p:sp>
      <p:sp>
        <p:nvSpPr>
          <p:cNvPr id="15" name="テキスト ボックス 14">
            <a:extLst>
              <a:ext uri="{FF2B5EF4-FFF2-40B4-BE49-F238E27FC236}">
                <a16:creationId xmlns:a16="http://schemas.microsoft.com/office/drawing/2014/main" id="{DC4449C7-14F3-4B21-A9FA-4010CEBA2504}"/>
              </a:ext>
            </a:extLst>
          </p:cNvPr>
          <p:cNvSpPr txBox="1"/>
          <p:nvPr/>
        </p:nvSpPr>
        <p:spPr>
          <a:xfrm>
            <a:off x="2142847" y="3698739"/>
            <a:ext cx="938190" cy="253916"/>
          </a:xfrm>
          <a:prstGeom prst="rect">
            <a:avLst/>
          </a:prstGeom>
          <a:noFill/>
        </p:spPr>
        <p:txBody>
          <a:bodyPr wrap="square">
            <a:spAutoFit/>
          </a:bodyPr>
          <a:lstStyle/>
          <a:p>
            <a:pPr algn="ctr"/>
            <a:r>
              <a:rPr lang="ja-JP" altLang="en-US" sz="1050" dirty="0">
                <a:solidFill>
                  <a:schemeClr val="accent2"/>
                </a:solidFill>
                <a:latin typeface="ＭＳ Ｐゴシック" panose="020B0600070205080204" pitchFamily="50" charset="-128"/>
                <a:ea typeface="ＭＳ Ｐゴシック" panose="020B0600070205080204" pitchFamily="50" charset="-128"/>
              </a:rPr>
              <a:t>通信</a:t>
            </a:r>
            <a:endParaRPr lang="en-US" altLang="ja-JP" sz="1050" dirty="0">
              <a:solidFill>
                <a:schemeClr val="accent2"/>
              </a:solidFill>
              <a:latin typeface="ＭＳ Ｐゴシック" panose="020B0600070205080204" pitchFamily="50" charset="-128"/>
              <a:ea typeface="ＭＳ Ｐゴシック" panose="020B0600070205080204" pitchFamily="50" charset="-128"/>
            </a:endParaRPr>
          </a:p>
        </p:txBody>
      </p:sp>
      <p:sp>
        <p:nvSpPr>
          <p:cNvPr id="16" name="正方形/長方形 15">
            <a:extLst>
              <a:ext uri="{FF2B5EF4-FFF2-40B4-BE49-F238E27FC236}">
                <a16:creationId xmlns:a16="http://schemas.microsoft.com/office/drawing/2014/main" id="{2781B0FD-48B9-458C-B563-DF2971E0F1F3}"/>
              </a:ext>
            </a:extLst>
          </p:cNvPr>
          <p:cNvSpPr/>
          <p:nvPr/>
        </p:nvSpPr>
        <p:spPr>
          <a:xfrm>
            <a:off x="4522404" y="1357518"/>
            <a:ext cx="4320262" cy="784830"/>
          </a:xfrm>
          <a:prstGeom prst="rect">
            <a:avLst/>
          </a:prstGeom>
        </p:spPr>
        <p:txBody>
          <a:bodyPr wrap="square">
            <a:spAutoFit/>
          </a:bodyPr>
          <a:lstStyle/>
          <a:p>
            <a:pPr algn="just" defTabSz="914400">
              <a:spcAft>
                <a:spcPts val="600"/>
              </a:spcAft>
              <a:defRPr/>
            </a:pPr>
            <a:endParaRPr lang="en-US" altLang="ja-JP" sz="2000" dirty="0">
              <a:latin typeface="ＭＳ Ｐゴシック" panose="020B0600070205080204" pitchFamily="50" charset="-128"/>
              <a:ea typeface="ＭＳ Ｐゴシック" panose="020B0600070205080204" pitchFamily="50" charset="-128"/>
            </a:endParaRPr>
          </a:p>
          <a:p>
            <a:pPr marL="457200" indent="-457200" defTabSz="914400">
              <a:spcAft>
                <a:spcPts val="600"/>
              </a:spcAft>
              <a:buFont typeface="Arial" panose="020B0604020202020204" pitchFamily="34" charset="0"/>
              <a:buChar char="•"/>
              <a:defRPr/>
            </a:pPr>
            <a:r>
              <a:rPr lang="ja-JP" altLang="en-US" sz="2000" dirty="0">
                <a:latin typeface="ＭＳ Ｐゴシック" panose="020B0600070205080204" pitchFamily="50" charset="-128"/>
                <a:ea typeface="ＭＳ Ｐゴシック" panose="020B0600070205080204" pitchFamily="50" charset="-128"/>
              </a:rPr>
              <a:t>ロボットは基地でのみ充電可能</a:t>
            </a:r>
            <a:endParaRPr lang="en-US" altLang="ja-JP" sz="2000" dirty="0">
              <a:latin typeface="ＭＳ Ｐゴシック" panose="020B0600070205080204" pitchFamily="50" charset="-128"/>
              <a:ea typeface="ＭＳ Ｐゴシック" panose="020B0600070205080204" pitchFamily="50" charset="-128"/>
            </a:endParaRPr>
          </a:p>
        </p:txBody>
      </p:sp>
    </p:spTree>
    <p:extLst>
      <p:ext uri="{BB962C8B-B14F-4D97-AF65-F5344CB8AC3E}">
        <p14:creationId xmlns:p14="http://schemas.microsoft.com/office/powerpoint/2010/main" val="23485566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C15C39-A349-FF8D-8684-C896FAF35A68}"/>
            </a:ext>
          </a:extLst>
        </p:cNvPr>
        <p:cNvGrpSpPr/>
        <p:nvPr/>
      </p:nvGrpSpPr>
      <p:grpSpPr>
        <a:xfrm>
          <a:off x="0" y="0"/>
          <a:ext cx="0" cy="0"/>
          <a:chOff x="0" y="0"/>
          <a:chExt cx="0" cy="0"/>
        </a:xfrm>
      </p:grpSpPr>
      <p:sp>
        <p:nvSpPr>
          <p:cNvPr id="51" name="タイトル 1">
            <a:extLst>
              <a:ext uri="{FF2B5EF4-FFF2-40B4-BE49-F238E27FC236}">
                <a16:creationId xmlns:a16="http://schemas.microsoft.com/office/drawing/2014/main" id="{3733B64C-9EB6-8294-F4C4-6B4DCB0F833D}"/>
              </a:ext>
            </a:extLst>
          </p:cNvPr>
          <p:cNvSpPr>
            <a:spLocks noGrp="1"/>
          </p:cNvSpPr>
          <p:nvPr>
            <p:ph type="title"/>
          </p:nvPr>
        </p:nvSpPr>
        <p:spPr>
          <a:xfrm>
            <a:off x="628650" y="108276"/>
            <a:ext cx="7886700" cy="1325563"/>
          </a:xfrm>
        </p:spPr>
        <p:txBody>
          <a:bodyPr>
            <a:normAutofit/>
          </a:bodyPr>
          <a:lstStyle/>
          <a:p>
            <a:r>
              <a:rPr lang="ja-JP" altLang="en-US" dirty="0">
                <a:latin typeface="ＭＳ Ｐゴシック" panose="020B0600070205080204" pitchFamily="50" charset="-128"/>
                <a:ea typeface="ＭＳ Ｐゴシック" panose="020B0600070205080204" pitchFamily="50" charset="-128"/>
              </a:rPr>
              <a:t>シミュレーション上の実装</a:t>
            </a:r>
            <a:br>
              <a:rPr lang="en-US" altLang="ja-JP" dirty="0">
                <a:latin typeface="ＭＳ Ｐゴシック" panose="020B0600070205080204" pitchFamily="50" charset="-128"/>
                <a:ea typeface="ＭＳ Ｐゴシック" panose="020B0600070205080204" pitchFamily="50" charset="-128"/>
              </a:rPr>
            </a:br>
            <a:r>
              <a:rPr lang="ja-JP" altLang="en-US" sz="3200" dirty="0">
                <a:latin typeface="ＭＳ Ｐゴシック" panose="020B0600070205080204" pitchFamily="50" charset="-128"/>
                <a:ea typeface="ＭＳ Ｐゴシック" panose="020B0600070205080204" pitchFamily="50" charset="-128"/>
              </a:rPr>
              <a:t>タスク編</a:t>
            </a:r>
          </a:p>
        </p:txBody>
      </p:sp>
      <p:sp>
        <p:nvSpPr>
          <p:cNvPr id="4" name="正方形/長方形 3">
            <a:extLst>
              <a:ext uri="{FF2B5EF4-FFF2-40B4-BE49-F238E27FC236}">
                <a16:creationId xmlns:a16="http://schemas.microsoft.com/office/drawing/2014/main" id="{C7D5CD14-5947-40A8-BEEA-7F7DF9B27C10}"/>
              </a:ext>
            </a:extLst>
          </p:cNvPr>
          <p:cNvSpPr/>
          <p:nvPr/>
        </p:nvSpPr>
        <p:spPr>
          <a:xfrm>
            <a:off x="251738" y="1357519"/>
            <a:ext cx="8622097" cy="3400931"/>
          </a:xfrm>
          <a:prstGeom prst="rect">
            <a:avLst/>
          </a:prstGeom>
        </p:spPr>
        <p:txBody>
          <a:bodyPr wrap="square">
            <a:spAutoFit/>
          </a:bodyPr>
          <a:lstStyle/>
          <a:p>
            <a:pPr algn="just" defTabSz="914400">
              <a:spcAft>
                <a:spcPts val="600"/>
              </a:spcAft>
              <a:defRPr/>
            </a:pPr>
            <a:r>
              <a:rPr lang="ja-JP" altLang="en-US" sz="2000" dirty="0">
                <a:latin typeface="ＭＳ Ｐゴシック" panose="020B0600070205080204" pitchFamily="50" charset="-128"/>
                <a:ea typeface="ＭＳ Ｐゴシック" panose="020B0600070205080204" pitchFamily="50" charset="-128"/>
              </a:rPr>
              <a:t>設定</a:t>
            </a:r>
          </a:p>
          <a:p>
            <a:pPr marL="457200" indent="-457200" algn="just" defTabSz="914400">
              <a:spcAft>
                <a:spcPts val="600"/>
              </a:spcAft>
              <a:buFont typeface="Arial" panose="020B0604020202020204" pitchFamily="34" charset="0"/>
              <a:buChar char="•"/>
              <a:defRPr/>
            </a:pPr>
            <a:r>
              <a:rPr kumimoji="1" lang="ja-JP" altLang="en-US" sz="2000" b="0" kern="1200" dirty="0">
                <a:solidFill>
                  <a:schemeClr val="dk1"/>
                </a:solidFill>
                <a:effectLst/>
                <a:latin typeface="ＭＳ Ｐゴシック" panose="020B0600070205080204" pitchFamily="50" charset="-128"/>
                <a:ea typeface="ＭＳ Ｐゴシック" panose="020B0600070205080204" pitchFamily="50" charset="-128"/>
                <a:cs typeface="+mn-cs"/>
              </a:rPr>
              <a:t>運搬タスクと加工タスクに大別</a:t>
            </a:r>
            <a:endParaRPr kumimoji="1" lang="en-US" altLang="ja-JP" sz="2000" b="0" kern="1200" dirty="0">
              <a:solidFill>
                <a:schemeClr val="dk1"/>
              </a:solidFill>
              <a:effectLst/>
              <a:latin typeface="ＭＳ Ｐゴシック" panose="020B0600070205080204" pitchFamily="50" charset="-128"/>
              <a:ea typeface="ＭＳ Ｐゴシック" panose="020B0600070205080204" pitchFamily="50" charset="-128"/>
              <a:cs typeface="+mn-cs"/>
            </a:endParaRPr>
          </a:p>
          <a:p>
            <a:pPr marL="457200" indent="-457200" algn="just" defTabSz="914400">
              <a:spcAft>
                <a:spcPts val="600"/>
              </a:spcAft>
              <a:buFont typeface="Arial" panose="020B0604020202020204" pitchFamily="34" charset="0"/>
              <a:buChar char="•"/>
              <a:defRPr/>
            </a:pPr>
            <a:r>
              <a:rPr kumimoji="1" lang="ja-JP" altLang="en-US" sz="2000" b="0" kern="1200" dirty="0">
                <a:solidFill>
                  <a:schemeClr val="dk1"/>
                </a:solidFill>
                <a:effectLst/>
                <a:latin typeface="ＭＳ Ｐゴシック" panose="020B0600070205080204" pitchFamily="50" charset="-128"/>
                <a:ea typeface="ＭＳ Ｐゴシック" panose="020B0600070205080204" pitchFamily="50" charset="-128"/>
                <a:cs typeface="+mn-cs"/>
              </a:rPr>
              <a:t>運搬能力と加工能力</a:t>
            </a:r>
            <a:r>
              <a:rPr kumimoji="1" lang="ja-JP" altLang="en-US" sz="2000" dirty="0">
                <a:solidFill>
                  <a:schemeClr val="dk1"/>
                </a:solidFill>
                <a:latin typeface="ＭＳ Ｐゴシック" panose="020B0600070205080204" pitchFamily="50" charset="-128"/>
                <a:ea typeface="ＭＳ Ｐゴシック" panose="020B0600070205080204" pitchFamily="50" charset="-128"/>
              </a:rPr>
              <a:t>の要求値を設定</a:t>
            </a:r>
            <a:endParaRPr kumimoji="1" lang="en-US" altLang="ja-JP" sz="2000" dirty="0">
              <a:solidFill>
                <a:schemeClr val="dk1"/>
              </a:solidFill>
              <a:latin typeface="ＭＳ Ｐゴシック" panose="020B0600070205080204" pitchFamily="50" charset="-128"/>
              <a:ea typeface="ＭＳ Ｐゴシック" panose="020B0600070205080204" pitchFamily="50" charset="-128"/>
            </a:endParaRPr>
          </a:p>
          <a:p>
            <a:pPr marL="457200" indent="-457200" algn="just" defTabSz="914400">
              <a:spcAft>
                <a:spcPts val="600"/>
              </a:spcAft>
              <a:buFont typeface="Arial" panose="020B0604020202020204" pitchFamily="34" charset="0"/>
              <a:buChar char="•"/>
              <a:defRPr/>
            </a:pPr>
            <a:r>
              <a:rPr kumimoji="1" lang="ja-JP" altLang="en-US" sz="2000" dirty="0">
                <a:solidFill>
                  <a:schemeClr val="dk1"/>
                </a:solidFill>
                <a:latin typeface="ＭＳ Ｐゴシック" panose="020B0600070205080204" pitchFamily="50" charset="-128"/>
                <a:ea typeface="ＭＳ Ｐゴシック" panose="020B0600070205080204" pitchFamily="50" charset="-128"/>
              </a:rPr>
              <a:t>タスク間には依存関係がある（実行に際し，特定タスクの完了が必要）</a:t>
            </a:r>
            <a:endParaRPr kumimoji="1" lang="en-US" altLang="ja-JP" sz="2000" dirty="0">
              <a:solidFill>
                <a:schemeClr val="dk1"/>
              </a:solidFill>
              <a:latin typeface="ＭＳ Ｐゴシック" panose="020B0600070205080204" pitchFamily="50" charset="-128"/>
              <a:ea typeface="ＭＳ Ｐゴシック" panose="020B0600070205080204" pitchFamily="50" charset="-128"/>
            </a:endParaRPr>
          </a:p>
          <a:p>
            <a:pPr marL="457200" indent="-457200" algn="just" defTabSz="914400">
              <a:spcAft>
                <a:spcPts val="600"/>
              </a:spcAft>
              <a:buFont typeface="Arial" panose="020B0604020202020204" pitchFamily="34" charset="0"/>
              <a:buChar char="•"/>
              <a:defRPr/>
            </a:pPr>
            <a:r>
              <a:rPr kumimoji="1" lang="ja-JP" altLang="en-US" sz="2000" dirty="0">
                <a:solidFill>
                  <a:schemeClr val="dk1"/>
                </a:solidFill>
                <a:latin typeface="ＭＳ Ｐゴシック" panose="020B0600070205080204" pitchFamily="50" charset="-128"/>
                <a:ea typeface="ＭＳ Ｐゴシック" panose="020B0600070205080204" pitchFamily="50" charset="-128"/>
              </a:rPr>
              <a:t>ロボットＡが</a:t>
            </a:r>
            <a:r>
              <a:rPr kumimoji="1" lang="ja-JP" altLang="en-US" sz="2000" b="0" kern="1200" dirty="0">
                <a:solidFill>
                  <a:schemeClr val="dk1"/>
                </a:solidFill>
                <a:effectLst/>
                <a:latin typeface="ＭＳ Ｐゴシック" panose="020B0600070205080204" pitchFamily="50" charset="-128"/>
                <a:ea typeface="ＭＳ Ｐゴシック" panose="020B0600070205080204" pitchFamily="50" charset="-128"/>
                <a:cs typeface="+mn-cs"/>
              </a:rPr>
              <a:t>タスクＢ</a:t>
            </a:r>
            <a:r>
              <a:rPr kumimoji="1" lang="ja-JP" altLang="en-US" sz="2000" dirty="0">
                <a:solidFill>
                  <a:schemeClr val="dk1"/>
                </a:solidFill>
                <a:latin typeface="ＭＳ Ｐゴシック" panose="020B0600070205080204" pitchFamily="50" charset="-128"/>
                <a:ea typeface="ＭＳ Ｐゴシック" panose="020B0600070205080204" pitchFamily="50" charset="-128"/>
              </a:rPr>
              <a:t>を</a:t>
            </a:r>
            <a:r>
              <a:rPr kumimoji="1" lang="ja-JP" altLang="en-US" sz="2000" b="0" kern="1200" dirty="0">
                <a:solidFill>
                  <a:schemeClr val="dk1"/>
                </a:solidFill>
                <a:effectLst/>
                <a:latin typeface="ＭＳ Ｐゴシック" panose="020B0600070205080204" pitchFamily="50" charset="-128"/>
                <a:ea typeface="ＭＳ Ｐゴシック" panose="020B0600070205080204" pitchFamily="50" charset="-128"/>
                <a:cs typeface="+mn-cs"/>
              </a:rPr>
              <a:t>実行可能な状態のことを「ＡがＢの待機状態」と呼ぶ</a:t>
            </a:r>
            <a:endParaRPr kumimoji="1" lang="en-US" altLang="ja-JP" sz="2000" b="0" kern="1200" dirty="0">
              <a:solidFill>
                <a:schemeClr val="dk1"/>
              </a:solidFill>
              <a:effectLst/>
              <a:latin typeface="ＭＳ Ｐゴシック" panose="020B0600070205080204" pitchFamily="50" charset="-128"/>
              <a:ea typeface="ＭＳ Ｐゴシック" panose="020B0600070205080204" pitchFamily="50" charset="-128"/>
              <a:cs typeface="+mn-cs"/>
            </a:endParaRPr>
          </a:p>
          <a:p>
            <a:pPr marL="457200" indent="-457200" algn="just" defTabSz="914400">
              <a:spcAft>
                <a:spcPts val="600"/>
              </a:spcAft>
              <a:buFont typeface="Arial" panose="020B0604020202020204" pitchFamily="34" charset="0"/>
              <a:buChar char="•"/>
              <a:defRPr/>
            </a:pPr>
            <a:r>
              <a:rPr kumimoji="1" lang="ja-JP" altLang="en-US" sz="2000" b="0" kern="1200" dirty="0">
                <a:solidFill>
                  <a:schemeClr val="dk1"/>
                </a:solidFill>
                <a:effectLst/>
                <a:latin typeface="ＭＳ Ｐゴシック" panose="020B0600070205080204" pitchFamily="50" charset="-128"/>
                <a:ea typeface="ＭＳ Ｐゴシック" panose="020B0600070205080204" pitchFamily="50" charset="-128"/>
                <a:cs typeface="+mn-cs"/>
              </a:rPr>
              <a:t>各タスクにおいて待機状態のロボットの能力値合計が要求値以上で，依存タスクが完了しているとき，１ステップの間タスクが実行される</a:t>
            </a:r>
            <a:endParaRPr kumimoji="1" lang="en-US" altLang="ja-JP" sz="2000" b="0" kern="1200" dirty="0">
              <a:solidFill>
                <a:schemeClr val="dk1"/>
              </a:solidFill>
              <a:effectLst/>
              <a:latin typeface="ＭＳ Ｐゴシック" panose="020B0600070205080204" pitchFamily="50" charset="-128"/>
              <a:ea typeface="ＭＳ Ｐゴシック" panose="020B0600070205080204" pitchFamily="50" charset="-128"/>
              <a:cs typeface="+mn-cs"/>
            </a:endParaRPr>
          </a:p>
          <a:p>
            <a:pPr marL="457200" indent="-457200" algn="just" defTabSz="914400">
              <a:spcAft>
                <a:spcPts val="600"/>
              </a:spcAft>
              <a:buFont typeface="Arial" panose="020B0604020202020204" pitchFamily="34" charset="0"/>
              <a:buChar char="•"/>
              <a:defRPr/>
            </a:pPr>
            <a:r>
              <a:rPr kumimoji="1" lang="ja-JP" altLang="en-US" sz="2000" dirty="0">
                <a:solidFill>
                  <a:schemeClr val="dk1"/>
                </a:solidFill>
                <a:latin typeface="ＭＳ Ｐゴシック" panose="020B0600070205080204" pitchFamily="50" charset="-128"/>
                <a:ea typeface="ＭＳ Ｐゴシック" panose="020B0600070205080204" pitchFamily="50" charset="-128"/>
              </a:rPr>
              <a:t>各タスクは個別に仕事総量をもつ</a:t>
            </a:r>
            <a:endParaRPr kumimoji="1" lang="en-US" altLang="ja-JP" sz="2000" b="0" kern="1200" dirty="0">
              <a:solidFill>
                <a:schemeClr val="dk1"/>
              </a:solidFill>
              <a:effectLst/>
              <a:latin typeface="ＭＳ Ｐゴシック" panose="020B0600070205080204" pitchFamily="50" charset="-128"/>
              <a:ea typeface="ＭＳ Ｐゴシック" panose="020B0600070205080204" pitchFamily="50" charset="-128"/>
              <a:cs typeface="+mn-cs"/>
            </a:endParaRPr>
          </a:p>
          <a:p>
            <a:pPr marL="457200" indent="-457200" algn="just" defTabSz="914400">
              <a:spcAft>
                <a:spcPts val="600"/>
              </a:spcAft>
              <a:buFont typeface="Arial" panose="020B0604020202020204" pitchFamily="34" charset="0"/>
              <a:buChar char="•"/>
              <a:defRPr/>
            </a:pPr>
            <a:r>
              <a:rPr kumimoji="1" lang="ja-JP" altLang="en-US" sz="2000" dirty="0">
                <a:solidFill>
                  <a:schemeClr val="dk1"/>
                </a:solidFill>
                <a:latin typeface="ＭＳ Ｐゴシック" panose="020B0600070205080204" pitchFamily="50" charset="-128"/>
                <a:ea typeface="ＭＳ Ｐゴシック" panose="020B0600070205080204" pitchFamily="50" charset="-128"/>
              </a:rPr>
              <a:t>各タスクは１ステップで増加する仕事量を決める関数をもつ</a:t>
            </a:r>
            <a:endParaRPr kumimoji="1" lang="ja-JP" altLang="en-US" sz="2000" b="0" kern="1200" dirty="0">
              <a:solidFill>
                <a:schemeClr val="dk1"/>
              </a:solidFill>
              <a:effectLst/>
              <a:latin typeface="ＭＳ Ｐゴシック" panose="020B0600070205080204" pitchFamily="50" charset="-128"/>
              <a:ea typeface="ＭＳ Ｐゴシック" panose="020B0600070205080204" pitchFamily="50" charset="-128"/>
              <a:cs typeface="+mn-cs"/>
            </a:endParaRPr>
          </a:p>
        </p:txBody>
      </p:sp>
      <p:graphicFrame>
        <p:nvGraphicFramePr>
          <p:cNvPr id="6" name="表 2">
            <a:extLst>
              <a:ext uri="{FF2B5EF4-FFF2-40B4-BE49-F238E27FC236}">
                <a16:creationId xmlns:a16="http://schemas.microsoft.com/office/drawing/2014/main" id="{7F9F302E-E1AB-4DD9-B3B4-AFA0CAA01504}"/>
              </a:ext>
            </a:extLst>
          </p:cNvPr>
          <p:cNvGraphicFramePr>
            <a:graphicFrameLocks noGrp="1"/>
          </p:cNvGraphicFramePr>
          <p:nvPr>
            <p:extLst>
              <p:ext uri="{D42A27DB-BD31-4B8C-83A1-F6EECF244321}">
                <p14:modId xmlns:p14="http://schemas.microsoft.com/office/powerpoint/2010/main" val="3645113799"/>
              </p:ext>
            </p:extLst>
          </p:nvPr>
        </p:nvGraphicFramePr>
        <p:xfrm>
          <a:off x="251739" y="5322483"/>
          <a:ext cx="8622096" cy="1112520"/>
        </p:xfrm>
        <a:graphic>
          <a:graphicData uri="http://schemas.openxmlformats.org/drawingml/2006/table">
            <a:tbl>
              <a:tblPr firstRow="1" bandRow="1">
                <a:tableStyleId>{5C22544A-7EE6-4342-B048-85BDC9FD1C3A}</a:tableStyleId>
              </a:tblPr>
              <a:tblGrid>
                <a:gridCol w="1296506">
                  <a:extLst>
                    <a:ext uri="{9D8B030D-6E8A-4147-A177-3AD203B41FA5}">
                      <a16:colId xmlns:a16="http://schemas.microsoft.com/office/drawing/2014/main" val="122968371"/>
                    </a:ext>
                  </a:extLst>
                </a:gridCol>
                <a:gridCol w="7325590">
                  <a:extLst>
                    <a:ext uri="{9D8B030D-6E8A-4147-A177-3AD203B41FA5}">
                      <a16:colId xmlns:a16="http://schemas.microsoft.com/office/drawing/2014/main" val="532760805"/>
                    </a:ext>
                  </a:extLst>
                </a:gridCol>
              </a:tblGrid>
              <a:tr h="370840">
                <a:tc>
                  <a:txBody>
                    <a:bodyPr/>
                    <a:lstStyle/>
                    <a:p>
                      <a:r>
                        <a:rPr kumimoji="1" lang="ja-JP" altLang="en-US" dirty="0"/>
                        <a:t>カテゴリ</a:t>
                      </a:r>
                    </a:p>
                  </a:txBody>
                  <a:tcPr/>
                </a:tc>
                <a:tc>
                  <a:txBody>
                    <a:bodyPr/>
                    <a:lstStyle/>
                    <a:p>
                      <a:r>
                        <a:rPr kumimoji="1" lang="ja-JP" altLang="en-US" dirty="0"/>
                        <a:t>仕事増加量の計算式</a:t>
                      </a:r>
                    </a:p>
                  </a:txBody>
                  <a:tcPr/>
                </a:tc>
                <a:extLst>
                  <a:ext uri="{0D108BD9-81ED-4DB2-BD59-A6C34878D82A}">
                    <a16:rowId xmlns:a16="http://schemas.microsoft.com/office/drawing/2014/main" val="756848831"/>
                  </a:ext>
                </a:extLst>
              </a:tr>
              <a:tr h="370840">
                <a:tc>
                  <a:txBody>
                    <a:bodyPr/>
                    <a:lstStyle/>
                    <a:p>
                      <a:r>
                        <a:rPr kumimoji="1" lang="ja-JP" altLang="en-US" sz="1800" b="0" kern="1200" dirty="0">
                          <a:solidFill>
                            <a:schemeClr val="dk1"/>
                          </a:solidFill>
                          <a:effectLst/>
                          <a:latin typeface="ＭＳ Ｐゴシック" panose="020B0600070205080204" pitchFamily="50" charset="-128"/>
                          <a:ea typeface="ＭＳ Ｐゴシック" panose="020B0600070205080204" pitchFamily="50" charset="-128"/>
                          <a:cs typeface="+mn-cs"/>
                        </a:rPr>
                        <a:t>運搬タスク</a:t>
                      </a:r>
                    </a:p>
                  </a:txBody>
                  <a:tcPr/>
                </a:tc>
                <a:tc>
                  <a:txBody>
                    <a:bodyPr/>
                    <a:lstStyle/>
                    <a:p>
                      <a:r>
                        <a:rPr kumimoji="1" lang="ja-JP" altLang="en-US" dirty="0">
                          <a:latin typeface="ＭＳ Ｐゴシック" panose="020B0600070205080204" pitchFamily="50" charset="-128"/>
                          <a:ea typeface="ＭＳ Ｐゴシック" panose="020B0600070205080204" pitchFamily="50" charset="-128"/>
                        </a:rPr>
                        <a:t>待機状態のロボットのうち最も移動能力の低いロボットの能力値</a:t>
                      </a:r>
                      <a:r>
                        <a:rPr kumimoji="1" lang="en-US" altLang="ja-JP" dirty="0">
                          <a:latin typeface="ＭＳ Ｐゴシック" panose="020B0600070205080204" pitchFamily="50" charset="-128"/>
                          <a:ea typeface="ＭＳ Ｐゴシック" panose="020B0600070205080204" pitchFamily="50" charset="-128"/>
                        </a:rPr>
                        <a:t>×0.5</a:t>
                      </a:r>
                      <a:endParaRPr kumimoji="1" lang="ja-JP" altLang="en-US" dirty="0">
                        <a:latin typeface="ＭＳ Ｐゴシック" panose="020B0600070205080204" pitchFamily="50" charset="-128"/>
                        <a:ea typeface="ＭＳ Ｐゴシック" panose="020B0600070205080204" pitchFamily="50" charset="-128"/>
                      </a:endParaRPr>
                    </a:p>
                  </a:txBody>
                  <a:tcPr/>
                </a:tc>
                <a:extLst>
                  <a:ext uri="{0D108BD9-81ED-4DB2-BD59-A6C34878D82A}">
                    <a16:rowId xmlns:a16="http://schemas.microsoft.com/office/drawing/2014/main" val="2699448892"/>
                  </a:ext>
                </a:extLst>
              </a:tr>
              <a:tr h="370840">
                <a:tc>
                  <a:txBody>
                    <a:bodyPr/>
                    <a:lstStyle/>
                    <a:p>
                      <a:r>
                        <a:rPr kumimoji="1" lang="ja-JP" altLang="en-US" dirty="0">
                          <a:latin typeface="ＭＳ Ｐゴシック" panose="020B0600070205080204" pitchFamily="50" charset="-128"/>
                          <a:ea typeface="ＭＳ Ｐゴシック" panose="020B0600070205080204" pitchFamily="50" charset="-128"/>
                        </a:rPr>
                        <a:t>加工</a:t>
                      </a:r>
                      <a:r>
                        <a:rPr kumimoji="1" lang="ja-JP" altLang="en-US" sz="1800" b="0" kern="1200" dirty="0">
                          <a:solidFill>
                            <a:schemeClr val="dk1"/>
                          </a:solidFill>
                          <a:effectLst/>
                          <a:latin typeface="ＭＳ Ｐゴシック" panose="020B0600070205080204" pitchFamily="50" charset="-128"/>
                          <a:ea typeface="ＭＳ Ｐゴシック" panose="020B0600070205080204" pitchFamily="50" charset="-128"/>
                          <a:cs typeface="+mn-cs"/>
                        </a:rPr>
                        <a:t>タスク</a:t>
                      </a:r>
                      <a:endParaRPr kumimoji="1" lang="ja-JP" altLang="en-US" dirty="0">
                        <a:latin typeface="ＭＳ Ｐゴシック" panose="020B0600070205080204" pitchFamily="50" charset="-128"/>
                        <a:ea typeface="ＭＳ Ｐゴシック" panose="020B0600070205080204" pitchFamily="50" charset="-128"/>
                      </a:endParaRPr>
                    </a:p>
                  </a:txBody>
                  <a:tcPr/>
                </a:tc>
                <a:tc>
                  <a:txBody>
                    <a:bodyPr/>
                    <a:lstStyle/>
                    <a:p>
                      <a:r>
                        <a:rPr kumimoji="1" lang="ja-JP" altLang="en-US" dirty="0">
                          <a:latin typeface="ＭＳ Ｐゴシック" panose="020B0600070205080204" pitchFamily="50" charset="-128"/>
                          <a:ea typeface="ＭＳ Ｐゴシック" panose="020B0600070205080204" pitchFamily="50" charset="-128"/>
                        </a:rPr>
                        <a:t>固定値（１）</a:t>
                      </a:r>
                    </a:p>
                  </a:txBody>
                  <a:tcPr/>
                </a:tc>
                <a:extLst>
                  <a:ext uri="{0D108BD9-81ED-4DB2-BD59-A6C34878D82A}">
                    <a16:rowId xmlns:a16="http://schemas.microsoft.com/office/drawing/2014/main" val="1108803350"/>
                  </a:ext>
                </a:extLst>
              </a:tr>
            </a:tbl>
          </a:graphicData>
        </a:graphic>
      </p:graphicFrame>
      <p:sp>
        <p:nvSpPr>
          <p:cNvPr id="7" name="テキスト ボックス 6">
            <a:extLst>
              <a:ext uri="{FF2B5EF4-FFF2-40B4-BE49-F238E27FC236}">
                <a16:creationId xmlns:a16="http://schemas.microsoft.com/office/drawing/2014/main" id="{6D90A9B0-4392-4660-A661-D824655283C1}"/>
              </a:ext>
            </a:extLst>
          </p:cNvPr>
          <p:cNvSpPr txBox="1"/>
          <p:nvPr/>
        </p:nvSpPr>
        <p:spPr>
          <a:xfrm>
            <a:off x="2558521" y="4860818"/>
            <a:ext cx="3956579" cy="461665"/>
          </a:xfrm>
          <a:prstGeom prst="rect">
            <a:avLst/>
          </a:prstGeom>
          <a:noFill/>
        </p:spPr>
        <p:txBody>
          <a:bodyPr wrap="square">
            <a:spAutoFit/>
          </a:bodyPr>
          <a:lstStyle/>
          <a:p>
            <a:pPr algn="ctr"/>
            <a:r>
              <a:rPr lang="ja-JP" altLang="en-US" sz="2400" dirty="0">
                <a:latin typeface="ＭＳ Ｐゴシック" panose="020B0600070205080204" pitchFamily="50" charset="-128"/>
                <a:ea typeface="ＭＳ Ｐゴシック" panose="020B0600070205080204" pitchFamily="50" charset="-128"/>
              </a:rPr>
              <a:t>１ステップの仕事量の例</a:t>
            </a:r>
            <a:endParaRPr lang="ja-JP" altLang="en-US" sz="2400" dirty="0"/>
          </a:p>
        </p:txBody>
      </p:sp>
    </p:spTree>
    <p:extLst>
      <p:ext uri="{BB962C8B-B14F-4D97-AF65-F5344CB8AC3E}">
        <p14:creationId xmlns:p14="http://schemas.microsoft.com/office/powerpoint/2010/main" val="13086093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C15C39-A349-FF8D-8684-C896FAF35A68}"/>
            </a:ext>
          </a:extLst>
        </p:cNvPr>
        <p:cNvGrpSpPr/>
        <p:nvPr/>
      </p:nvGrpSpPr>
      <p:grpSpPr>
        <a:xfrm>
          <a:off x="0" y="0"/>
          <a:ext cx="0" cy="0"/>
          <a:chOff x="0" y="0"/>
          <a:chExt cx="0" cy="0"/>
        </a:xfrm>
      </p:grpSpPr>
      <p:sp>
        <p:nvSpPr>
          <p:cNvPr id="51" name="タイトル 1">
            <a:extLst>
              <a:ext uri="{FF2B5EF4-FFF2-40B4-BE49-F238E27FC236}">
                <a16:creationId xmlns:a16="http://schemas.microsoft.com/office/drawing/2014/main" id="{3733B64C-9EB6-8294-F4C4-6B4DCB0F833D}"/>
              </a:ext>
            </a:extLst>
          </p:cNvPr>
          <p:cNvSpPr>
            <a:spLocks noGrp="1"/>
          </p:cNvSpPr>
          <p:nvPr>
            <p:ph type="title"/>
          </p:nvPr>
        </p:nvSpPr>
        <p:spPr>
          <a:xfrm>
            <a:off x="628650" y="108276"/>
            <a:ext cx="7886700" cy="1325563"/>
          </a:xfrm>
        </p:spPr>
        <p:txBody>
          <a:bodyPr>
            <a:normAutofit/>
          </a:bodyPr>
          <a:lstStyle/>
          <a:p>
            <a:r>
              <a:rPr lang="ja-JP" altLang="en-US" dirty="0">
                <a:latin typeface="ＭＳ Ｐゴシック" panose="020B0600070205080204" pitchFamily="50" charset="-128"/>
                <a:ea typeface="ＭＳ Ｐゴシック" panose="020B0600070205080204" pitchFamily="50" charset="-128"/>
              </a:rPr>
              <a:t>シミュレーション上の実装</a:t>
            </a:r>
            <a:br>
              <a:rPr lang="en-US" altLang="ja-JP" dirty="0">
                <a:latin typeface="ＭＳ Ｐゴシック" panose="020B0600070205080204" pitchFamily="50" charset="-128"/>
                <a:ea typeface="ＭＳ Ｐゴシック" panose="020B0600070205080204" pitchFamily="50" charset="-128"/>
              </a:rPr>
            </a:br>
            <a:r>
              <a:rPr lang="ja-JP" altLang="en-US" sz="3200" dirty="0">
                <a:latin typeface="ＭＳ Ｐゴシック" panose="020B0600070205080204" pitchFamily="50" charset="-128"/>
                <a:ea typeface="ＭＳ Ｐゴシック" panose="020B0600070205080204" pitchFamily="50" charset="-128"/>
              </a:rPr>
              <a:t>タスク編（つづき）</a:t>
            </a:r>
          </a:p>
        </p:txBody>
      </p:sp>
      <p:sp>
        <p:nvSpPr>
          <p:cNvPr id="4" name="正方形/長方形 3">
            <a:extLst>
              <a:ext uri="{FF2B5EF4-FFF2-40B4-BE49-F238E27FC236}">
                <a16:creationId xmlns:a16="http://schemas.microsoft.com/office/drawing/2014/main" id="{C7D5CD14-5947-40A8-BEEA-7F7DF9B27C10}"/>
              </a:ext>
            </a:extLst>
          </p:cNvPr>
          <p:cNvSpPr/>
          <p:nvPr/>
        </p:nvSpPr>
        <p:spPr>
          <a:xfrm>
            <a:off x="251738" y="1357519"/>
            <a:ext cx="8622097" cy="2554545"/>
          </a:xfrm>
          <a:prstGeom prst="rect">
            <a:avLst/>
          </a:prstGeom>
        </p:spPr>
        <p:txBody>
          <a:bodyPr wrap="square">
            <a:spAutoFit/>
          </a:bodyPr>
          <a:lstStyle/>
          <a:p>
            <a:pPr algn="just" defTabSz="914400">
              <a:spcAft>
                <a:spcPts val="600"/>
              </a:spcAft>
              <a:defRPr/>
            </a:pPr>
            <a:r>
              <a:rPr lang="ja-JP" altLang="en-US" sz="2000" dirty="0">
                <a:latin typeface="ＭＳ Ｐゴシック" panose="020B0600070205080204" pitchFamily="50" charset="-128"/>
                <a:ea typeface="ＭＳ Ｐゴシック" panose="020B0600070205080204" pitchFamily="50" charset="-128"/>
              </a:rPr>
              <a:t>設定</a:t>
            </a:r>
          </a:p>
          <a:p>
            <a:pPr marL="457200" indent="-457200" algn="just" defTabSz="914400">
              <a:spcAft>
                <a:spcPts val="600"/>
              </a:spcAft>
              <a:buFont typeface="Arial" panose="020B0604020202020204" pitchFamily="34" charset="0"/>
              <a:buChar char="•"/>
              <a:defRPr/>
            </a:pPr>
            <a:r>
              <a:rPr kumimoji="1" lang="ja-JP" altLang="en-US" sz="2000" b="0" kern="1200" dirty="0">
                <a:solidFill>
                  <a:schemeClr val="dk1"/>
                </a:solidFill>
                <a:effectLst/>
                <a:latin typeface="ＭＳ Ｐゴシック" panose="020B0600070205080204" pitchFamily="50" charset="-128"/>
                <a:ea typeface="ＭＳ Ｐゴシック" panose="020B0600070205080204" pitchFamily="50" charset="-128"/>
                <a:cs typeface="+mn-cs"/>
              </a:rPr>
              <a:t>運搬タスクの仕事総量は目的地間の距離</a:t>
            </a:r>
            <a:endParaRPr kumimoji="1" lang="en-US" altLang="ja-JP" sz="2000" b="0" kern="1200" dirty="0">
              <a:solidFill>
                <a:schemeClr val="dk1"/>
              </a:solidFill>
              <a:effectLst/>
              <a:latin typeface="ＭＳ Ｐゴシック" panose="020B0600070205080204" pitchFamily="50" charset="-128"/>
              <a:ea typeface="ＭＳ Ｐゴシック" panose="020B0600070205080204" pitchFamily="50" charset="-128"/>
              <a:cs typeface="+mn-cs"/>
            </a:endParaRPr>
          </a:p>
          <a:p>
            <a:pPr marL="457200" indent="-457200" algn="just" defTabSz="914400">
              <a:spcAft>
                <a:spcPts val="600"/>
              </a:spcAft>
              <a:buFont typeface="Arial" panose="020B0604020202020204" pitchFamily="34" charset="0"/>
              <a:buChar char="•"/>
              <a:defRPr/>
            </a:pPr>
            <a:r>
              <a:rPr kumimoji="1" lang="ja-JP" altLang="en-US" sz="2000" b="0" kern="1200" dirty="0">
                <a:solidFill>
                  <a:schemeClr val="dk1"/>
                </a:solidFill>
                <a:effectLst/>
                <a:latin typeface="ＭＳ Ｐゴシック" panose="020B0600070205080204" pitchFamily="50" charset="-128"/>
                <a:ea typeface="ＭＳ Ｐゴシック" panose="020B0600070205080204" pitchFamily="50" charset="-128"/>
                <a:cs typeface="+mn-cs"/>
              </a:rPr>
              <a:t>加工タスクの仕事総量は必要な作業ステップ数に該当</a:t>
            </a:r>
            <a:endParaRPr kumimoji="1" lang="en-US" altLang="ja-JP" sz="2000" b="0" kern="1200" dirty="0">
              <a:solidFill>
                <a:schemeClr val="dk1"/>
              </a:solidFill>
              <a:effectLst/>
              <a:latin typeface="ＭＳ Ｐゴシック" panose="020B0600070205080204" pitchFamily="50" charset="-128"/>
              <a:ea typeface="ＭＳ Ｐゴシック" panose="020B0600070205080204" pitchFamily="50" charset="-128"/>
              <a:cs typeface="+mn-cs"/>
            </a:endParaRPr>
          </a:p>
          <a:p>
            <a:pPr marL="457200" indent="-457200" algn="just" defTabSz="914400">
              <a:spcAft>
                <a:spcPts val="600"/>
              </a:spcAft>
              <a:buFont typeface="Arial" panose="020B0604020202020204" pitchFamily="34" charset="0"/>
              <a:buChar char="•"/>
              <a:defRPr/>
            </a:pPr>
            <a:r>
              <a:rPr kumimoji="1" lang="ja-JP" altLang="en-US" sz="2000" dirty="0">
                <a:solidFill>
                  <a:schemeClr val="dk1"/>
                </a:solidFill>
                <a:latin typeface="ＭＳ Ｐゴシック" panose="020B0600070205080204" pitchFamily="50" charset="-128"/>
                <a:ea typeface="ＭＳ Ｐゴシック" panose="020B0600070205080204" pitchFamily="50" charset="-128"/>
              </a:rPr>
              <a:t>タスク中であろうとも，バッテリー切れの前に必ず充電に戻るため，バッテリー切れ行動不能は通常起こらない．</a:t>
            </a:r>
            <a:r>
              <a:rPr kumimoji="1" lang="ja-JP" altLang="en-US" sz="2000" b="0" kern="1200" dirty="0">
                <a:solidFill>
                  <a:schemeClr val="dk1"/>
                </a:solidFill>
                <a:effectLst/>
                <a:latin typeface="ＭＳ Ｐゴシック" panose="020B0600070205080204" pitchFamily="50" charset="-128"/>
                <a:ea typeface="ＭＳ Ｐゴシック" panose="020B0600070205080204" pitchFamily="50" charset="-128"/>
                <a:cs typeface="+mn-cs"/>
              </a:rPr>
              <a:t>モジュール組み換えで起こる可能性はある．</a:t>
            </a:r>
            <a:endParaRPr kumimoji="1" lang="en-US" altLang="ja-JP" sz="2000" dirty="0">
              <a:solidFill>
                <a:schemeClr val="dk1"/>
              </a:solidFill>
              <a:latin typeface="ＭＳ Ｐゴシック" panose="020B0600070205080204" pitchFamily="50" charset="-128"/>
              <a:ea typeface="ＭＳ Ｐゴシック" panose="020B0600070205080204" pitchFamily="50" charset="-128"/>
            </a:endParaRPr>
          </a:p>
          <a:p>
            <a:pPr marL="457200" indent="-457200" algn="just" defTabSz="914400">
              <a:spcAft>
                <a:spcPts val="600"/>
              </a:spcAft>
              <a:buFont typeface="Arial" panose="020B0604020202020204" pitchFamily="34" charset="0"/>
              <a:buChar char="•"/>
              <a:defRPr/>
            </a:pPr>
            <a:r>
              <a:rPr kumimoji="1" lang="ja-JP" altLang="en-US" sz="2000" b="0" kern="1200" dirty="0">
                <a:solidFill>
                  <a:schemeClr val="dk1"/>
                </a:solidFill>
                <a:effectLst/>
                <a:latin typeface="ＭＳ Ｐゴシック" panose="020B0600070205080204" pitchFamily="50" charset="-128"/>
                <a:ea typeface="ＭＳ Ｐゴシック" panose="020B0600070205080204" pitchFamily="50" charset="-128"/>
                <a:cs typeface="+mn-cs"/>
              </a:rPr>
              <a:t>バッテリー切れへの対応はしない</a:t>
            </a:r>
          </a:p>
        </p:txBody>
      </p:sp>
    </p:spTree>
    <p:extLst>
      <p:ext uri="{BB962C8B-B14F-4D97-AF65-F5344CB8AC3E}">
        <p14:creationId xmlns:p14="http://schemas.microsoft.com/office/powerpoint/2010/main" val="8750535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C15C39-A349-FF8D-8684-C896FAF35A68}"/>
            </a:ext>
          </a:extLst>
        </p:cNvPr>
        <p:cNvGrpSpPr/>
        <p:nvPr/>
      </p:nvGrpSpPr>
      <p:grpSpPr>
        <a:xfrm>
          <a:off x="0" y="0"/>
          <a:ext cx="0" cy="0"/>
          <a:chOff x="0" y="0"/>
          <a:chExt cx="0" cy="0"/>
        </a:xfrm>
      </p:grpSpPr>
      <p:sp>
        <p:nvSpPr>
          <p:cNvPr id="51" name="タイトル 1">
            <a:extLst>
              <a:ext uri="{FF2B5EF4-FFF2-40B4-BE49-F238E27FC236}">
                <a16:creationId xmlns:a16="http://schemas.microsoft.com/office/drawing/2014/main" id="{3733B64C-9EB6-8294-F4C4-6B4DCB0F833D}"/>
              </a:ext>
            </a:extLst>
          </p:cNvPr>
          <p:cNvSpPr>
            <a:spLocks noGrp="1"/>
          </p:cNvSpPr>
          <p:nvPr>
            <p:ph type="title"/>
          </p:nvPr>
        </p:nvSpPr>
        <p:spPr>
          <a:xfrm>
            <a:off x="628650" y="108276"/>
            <a:ext cx="7886700" cy="1325563"/>
          </a:xfrm>
        </p:spPr>
        <p:txBody>
          <a:bodyPr>
            <a:normAutofit/>
          </a:bodyPr>
          <a:lstStyle/>
          <a:p>
            <a:r>
              <a:rPr lang="ja-JP" altLang="en-US" dirty="0">
                <a:latin typeface="ＭＳ Ｐゴシック" panose="020B0600070205080204" pitchFamily="50" charset="-128"/>
                <a:ea typeface="ＭＳ Ｐゴシック" panose="020B0600070205080204" pitchFamily="50" charset="-128"/>
              </a:rPr>
              <a:t>シミュレーション上の実装</a:t>
            </a:r>
            <a:br>
              <a:rPr lang="en-US" altLang="ja-JP" dirty="0">
                <a:latin typeface="ＭＳ Ｐゴシック" panose="020B0600070205080204" pitchFamily="50" charset="-128"/>
                <a:ea typeface="ＭＳ Ｐゴシック" panose="020B0600070205080204" pitchFamily="50" charset="-128"/>
              </a:rPr>
            </a:br>
            <a:r>
              <a:rPr lang="ja-JP" altLang="en-US" sz="3200" dirty="0">
                <a:latin typeface="ＭＳ Ｐゴシック" panose="020B0600070205080204" pitchFamily="50" charset="-128"/>
                <a:ea typeface="ＭＳ Ｐゴシック" panose="020B0600070205080204" pitchFamily="50" charset="-128"/>
              </a:rPr>
              <a:t>故障シナリオ編</a:t>
            </a:r>
          </a:p>
        </p:txBody>
      </p:sp>
      <p:sp>
        <p:nvSpPr>
          <p:cNvPr id="4" name="正方形/長方形 3">
            <a:extLst>
              <a:ext uri="{FF2B5EF4-FFF2-40B4-BE49-F238E27FC236}">
                <a16:creationId xmlns:a16="http://schemas.microsoft.com/office/drawing/2014/main" id="{C7D5CD14-5947-40A8-BEEA-7F7DF9B27C10}"/>
              </a:ext>
            </a:extLst>
          </p:cNvPr>
          <p:cNvSpPr/>
          <p:nvPr/>
        </p:nvSpPr>
        <p:spPr>
          <a:xfrm>
            <a:off x="251738" y="1357519"/>
            <a:ext cx="8622097" cy="1554272"/>
          </a:xfrm>
          <a:prstGeom prst="rect">
            <a:avLst/>
          </a:prstGeom>
        </p:spPr>
        <p:txBody>
          <a:bodyPr wrap="square">
            <a:spAutoFit/>
          </a:bodyPr>
          <a:lstStyle/>
          <a:p>
            <a:pPr algn="just" defTabSz="914400">
              <a:spcAft>
                <a:spcPts val="600"/>
              </a:spcAft>
              <a:defRPr/>
            </a:pPr>
            <a:r>
              <a:rPr lang="ja-JP" altLang="en-US" sz="2000" dirty="0">
                <a:latin typeface="ＭＳ Ｐゴシック" panose="020B0600070205080204" pitchFamily="50" charset="-128"/>
                <a:ea typeface="ＭＳ Ｐゴシック" panose="020B0600070205080204" pitchFamily="50" charset="-128"/>
              </a:rPr>
              <a:t>設定</a:t>
            </a:r>
          </a:p>
          <a:p>
            <a:pPr marL="457200" indent="-457200" algn="just" defTabSz="914400">
              <a:spcAft>
                <a:spcPts val="600"/>
              </a:spcAft>
              <a:buFont typeface="Arial" panose="020B0604020202020204" pitchFamily="34" charset="0"/>
              <a:buChar char="•"/>
              <a:defRPr/>
            </a:pPr>
            <a:r>
              <a:rPr kumimoji="1" lang="ja-JP" altLang="en-US" sz="2000" dirty="0">
                <a:solidFill>
                  <a:schemeClr val="dk1"/>
                </a:solidFill>
                <a:latin typeface="ＭＳ Ｐゴシック" panose="020B0600070205080204" pitchFamily="50" charset="-128"/>
                <a:ea typeface="ＭＳ Ｐゴシック" panose="020B0600070205080204" pitchFamily="50" charset="-128"/>
              </a:rPr>
              <a:t>行動内容に依存した確率で故障するシナリオ</a:t>
            </a:r>
            <a:endParaRPr kumimoji="1" lang="en-US" altLang="ja-JP" sz="2000" dirty="0">
              <a:solidFill>
                <a:schemeClr val="dk1"/>
              </a:solidFill>
              <a:latin typeface="ＭＳ Ｐゴシック" panose="020B0600070205080204" pitchFamily="50" charset="-128"/>
              <a:ea typeface="ＭＳ Ｐゴシック" panose="020B0600070205080204" pitchFamily="50" charset="-128"/>
            </a:endParaRPr>
          </a:p>
          <a:p>
            <a:pPr marL="457200" indent="-457200" algn="just" defTabSz="914400">
              <a:spcAft>
                <a:spcPts val="600"/>
              </a:spcAft>
              <a:buFont typeface="Arial" panose="020B0604020202020204" pitchFamily="34" charset="0"/>
              <a:buChar char="•"/>
              <a:defRPr/>
            </a:pPr>
            <a:r>
              <a:rPr kumimoji="1" lang="ja-JP" altLang="en-US" sz="2000" b="0" kern="1200" dirty="0">
                <a:solidFill>
                  <a:schemeClr val="dk1"/>
                </a:solidFill>
                <a:effectLst/>
                <a:latin typeface="ＭＳ Ｐゴシック" panose="020B0600070205080204" pitchFamily="50" charset="-128"/>
                <a:ea typeface="ＭＳ Ｐゴシック" panose="020B0600070205080204" pitchFamily="50" charset="-128"/>
                <a:cs typeface="+mn-cs"/>
              </a:rPr>
              <a:t>モジュールの種類に依存した確率で故障するシナリオ</a:t>
            </a:r>
            <a:endParaRPr kumimoji="1" lang="en-US" altLang="ja-JP" sz="2000" b="0" kern="1200" dirty="0">
              <a:solidFill>
                <a:schemeClr val="dk1"/>
              </a:solidFill>
              <a:effectLst/>
              <a:latin typeface="ＭＳ Ｐゴシック" panose="020B0600070205080204" pitchFamily="50" charset="-128"/>
              <a:ea typeface="ＭＳ Ｐゴシック" panose="020B0600070205080204" pitchFamily="50" charset="-128"/>
              <a:cs typeface="+mn-cs"/>
            </a:endParaRPr>
          </a:p>
          <a:p>
            <a:pPr marL="457200" indent="-457200" algn="just" defTabSz="914400">
              <a:spcAft>
                <a:spcPts val="600"/>
              </a:spcAft>
              <a:buFont typeface="Arial" panose="020B0604020202020204" pitchFamily="34" charset="0"/>
              <a:buChar char="•"/>
              <a:defRPr/>
            </a:pPr>
            <a:endParaRPr kumimoji="1" lang="ja-JP" altLang="en-US" sz="2000" b="0" kern="1200" dirty="0">
              <a:solidFill>
                <a:schemeClr val="dk1"/>
              </a:solidFill>
              <a:effectLst/>
              <a:latin typeface="ＭＳ Ｐゴシック" panose="020B0600070205080204" pitchFamily="50" charset="-128"/>
              <a:ea typeface="ＭＳ Ｐゴシック" panose="020B0600070205080204" pitchFamily="50" charset="-128"/>
              <a:cs typeface="+mn-cs"/>
            </a:endParaRPr>
          </a:p>
        </p:txBody>
      </p:sp>
    </p:spTree>
    <p:extLst>
      <p:ext uri="{BB962C8B-B14F-4D97-AF65-F5344CB8AC3E}">
        <p14:creationId xmlns:p14="http://schemas.microsoft.com/office/powerpoint/2010/main" val="11117041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6414AF-4D74-F902-726E-2B181B2FDBB6}"/>
            </a:ext>
          </a:extLst>
        </p:cNvPr>
        <p:cNvGrpSpPr/>
        <p:nvPr/>
      </p:nvGrpSpPr>
      <p:grpSpPr>
        <a:xfrm>
          <a:off x="0" y="0"/>
          <a:ext cx="0" cy="0"/>
          <a:chOff x="0" y="0"/>
          <a:chExt cx="0" cy="0"/>
        </a:xfrm>
      </p:grpSpPr>
      <p:sp>
        <p:nvSpPr>
          <p:cNvPr id="11" name="四角形: 角を丸くする 10">
            <a:extLst>
              <a:ext uri="{FF2B5EF4-FFF2-40B4-BE49-F238E27FC236}">
                <a16:creationId xmlns:a16="http://schemas.microsoft.com/office/drawing/2014/main" id="{520F9B87-A7F3-F402-43C8-6E13836BA72D}"/>
              </a:ext>
            </a:extLst>
          </p:cNvPr>
          <p:cNvSpPr/>
          <p:nvPr/>
        </p:nvSpPr>
        <p:spPr>
          <a:xfrm>
            <a:off x="2995409" y="4217902"/>
            <a:ext cx="1542625" cy="1296000"/>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 name="タイトル 1">
            <a:extLst>
              <a:ext uri="{FF2B5EF4-FFF2-40B4-BE49-F238E27FC236}">
                <a16:creationId xmlns:a16="http://schemas.microsoft.com/office/drawing/2014/main" id="{86B11BEC-8F3E-1B65-E426-8EBF0B01C5B5}"/>
              </a:ext>
            </a:extLst>
          </p:cNvPr>
          <p:cNvSpPr>
            <a:spLocks noGrp="1"/>
          </p:cNvSpPr>
          <p:nvPr>
            <p:ph type="title"/>
          </p:nvPr>
        </p:nvSpPr>
        <p:spPr>
          <a:xfrm>
            <a:off x="628650" y="108276"/>
            <a:ext cx="7886700" cy="1325563"/>
          </a:xfrm>
        </p:spPr>
        <p:txBody>
          <a:bodyPr>
            <a:normAutofit/>
          </a:bodyPr>
          <a:lstStyle/>
          <a:p>
            <a:r>
              <a:rPr lang="ja-JP" altLang="en-US" dirty="0">
                <a:latin typeface="ＭＳ Ｐゴシック" panose="020B0600070205080204" pitchFamily="50" charset="-128"/>
                <a:ea typeface="ＭＳ Ｐゴシック" panose="020B0600070205080204" pitchFamily="50" charset="-128"/>
              </a:rPr>
              <a:t>技術的なカベ</a:t>
            </a:r>
            <a:br>
              <a:rPr lang="en-US" altLang="ja-JP" dirty="0">
                <a:latin typeface="ＭＳ Ｐゴシック" panose="020B0600070205080204" pitchFamily="50" charset="-128"/>
                <a:ea typeface="ＭＳ Ｐゴシック" panose="020B0600070205080204" pitchFamily="50" charset="-128"/>
              </a:rPr>
            </a:br>
            <a:r>
              <a:rPr lang="ja-JP" altLang="en-US" sz="2700" dirty="0">
                <a:solidFill>
                  <a:schemeClr val="tx2">
                    <a:lumMod val="75000"/>
                    <a:lumOff val="25000"/>
                  </a:schemeClr>
                </a:solidFill>
                <a:latin typeface="MS PGothic" panose="020B0600070205080204" pitchFamily="34" charset="-128"/>
                <a:ea typeface="MS PGothic" panose="020B0600070205080204" pitchFamily="34" charset="-128"/>
                <a:cs typeface="Arial" panose="020B0604020202020204" pitchFamily="34" charset="0"/>
              </a:rPr>
              <a:t>２種類の最適化問題</a:t>
            </a:r>
            <a:endParaRPr lang="ja-JP" altLang="en-US" dirty="0">
              <a:solidFill>
                <a:schemeClr val="tx2">
                  <a:lumMod val="75000"/>
                  <a:lumOff val="25000"/>
                </a:schemeClr>
              </a:solidFill>
              <a:latin typeface="ＭＳ Ｐゴシック" panose="020B0600070205080204" pitchFamily="50" charset="-128"/>
              <a:ea typeface="ＭＳ Ｐゴシック" panose="020B0600070205080204" pitchFamily="50" charset="-128"/>
            </a:endParaRPr>
          </a:p>
        </p:txBody>
      </p:sp>
      <p:pic>
        <p:nvPicPr>
          <p:cNvPr id="2" name="Picture 2">
            <a:extLst>
              <a:ext uri="{FF2B5EF4-FFF2-40B4-BE49-F238E27FC236}">
                <a16:creationId xmlns:a16="http://schemas.microsoft.com/office/drawing/2014/main" id="{6B9FB760-068D-DF66-F250-8F1AFD4558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4641" t="7357" r="20959" b="18643"/>
          <a:stretch/>
        </p:blipFill>
        <p:spPr bwMode="auto">
          <a:xfrm>
            <a:off x="764712" y="4812889"/>
            <a:ext cx="1158915" cy="797884"/>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3" name="テキスト ボックス 2">
            <a:extLst>
              <a:ext uri="{FF2B5EF4-FFF2-40B4-BE49-F238E27FC236}">
                <a16:creationId xmlns:a16="http://schemas.microsoft.com/office/drawing/2014/main" id="{2555DF2B-8355-0F11-E330-5AA5B3E260B7}"/>
              </a:ext>
            </a:extLst>
          </p:cNvPr>
          <p:cNvSpPr txBox="1"/>
          <p:nvPr/>
        </p:nvSpPr>
        <p:spPr>
          <a:xfrm>
            <a:off x="149452" y="3967007"/>
            <a:ext cx="2642203" cy="707886"/>
          </a:xfrm>
          <a:prstGeom prst="rect">
            <a:avLst/>
          </a:prstGeom>
          <a:noFill/>
        </p:spPr>
        <p:txBody>
          <a:bodyPr wrap="square" rtlCol="0">
            <a:spAutoFit/>
          </a:bodyPr>
          <a:lstStyle/>
          <a:p>
            <a:pPr algn="ctr" defTabSz="914400">
              <a:defRPr/>
            </a:pPr>
            <a:r>
              <a:rPr lang="ja-JP" altLang="en-US" sz="2000" dirty="0">
                <a:latin typeface="ＭＳ Ｐゴシック" panose="020B0600070205080204" pitchFamily="50" charset="-128"/>
                <a:ea typeface="ＭＳ Ｐゴシック" panose="020B0600070205080204" pitchFamily="50" charset="-128"/>
              </a:rPr>
              <a:t>利用可能な</a:t>
            </a:r>
            <a:endParaRPr lang="en-US" altLang="ja-JP" sz="2000" dirty="0">
              <a:latin typeface="ＭＳ Ｐゴシック" panose="020B0600070205080204" pitchFamily="50" charset="-128"/>
              <a:ea typeface="ＭＳ Ｐゴシック" panose="020B0600070205080204" pitchFamily="50" charset="-128"/>
            </a:endParaRPr>
          </a:p>
          <a:p>
            <a:pPr algn="ctr" defTabSz="914400">
              <a:defRPr/>
            </a:pPr>
            <a:r>
              <a:rPr lang="ja-JP" altLang="en-US" sz="2000" dirty="0">
                <a:latin typeface="ＭＳ Ｐゴシック" panose="020B0600070205080204" pitchFamily="50" charset="-128"/>
                <a:ea typeface="ＭＳ Ｐゴシック" panose="020B0600070205080204" pitchFamily="50" charset="-128"/>
              </a:rPr>
              <a:t>モジュールリソース</a:t>
            </a:r>
            <a:endParaRPr lang="en-US" altLang="ja-JP" sz="2000" dirty="0">
              <a:solidFill>
                <a:prstClr val="black"/>
              </a:solidFill>
              <a:latin typeface="ＭＳ Ｐゴシック" panose="020B0600070205080204" pitchFamily="50" charset="-128"/>
              <a:ea typeface="ＭＳ Ｐゴシック" panose="020B0600070205080204" pitchFamily="50" charset="-128"/>
            </a:endParaRPr>
          </a:p>
        </p:txBody>
      </p:sp>
      <p:pic>
        <p:nvPicPr>
          <p:cNvPr id="4" name="Picture 4">
            <a:extLst>
              <a:ext uri="{FF2B5EF4-FFF2-40B4-BE49-F238E27FC236}">
                <a16:creationId xmlns:a16="http://schemas.microsoft.com/office/drawing/2014/main" id="{D19EDF0A-FBCA-23F8-13C8-F7A3712C535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498" t="11851" r="26327" b="11396"/>
          <a:stretch/>
        </p:blipFill>
        <p:spPr bwMode="auto">
          <a:xfrm>
            <a:off x="1451689" y="5591310"/>
            <a:ext cx="1319637" cy="909966"/>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5" name="テキスト ボックス 4">
            <a:extLst>
              <a:ext uri="{FF2B5EF4-FFF2-40B4-BE49-F238E27FC236}">
                <a16:creationId xmlns:a16="http://schemas.microsoft.com/office/drawing/2014/main" id="{D455CB2F-9AF0-02AF-2303-CC861C3FBFC3}"/>
              </a:ext>
            </a:extLst>
          </p:cNvPr>
          <p:cNvSpPr txBox="1"/>
          <p:nvPr/>
        </p:nvSpPr>
        <p:spPr>
          <a:xfrm>
            <a:off x="1307327" y="5263379"/>
            <a:ext cx="1022290" cy="369332"/>
          </a:xfrm>
          <a:prstGeom prst="rect">
            <a:avLst/>
          </a:prstGeom>
          <a:noFill/>
        </p:spPr>
        <p:txBody>
          <a:bodyPr wrap="square" rtlCol="0">
            <a:spAutoFit/>
          </a:bodyPr>
          <a:lstStyle/>
          <a:p>
            <a:pPr algn="ctr" defTabSz="914400">
              <a:defRPr/>
            </a:pPr>
            <a:r>
              <a:rPr lang="en-US" altLang="ja-JP" dirty="0">
                <a:solidFill>
                  <a:schemeClr val="accent2"/>
                </a:solidFill>
                <a:latin typeface="ＭＳ Ｐゴシック" panose="020B0600070205080204" pitchFamily="50" charset="-128"/>
                <a:ea typeface="ＭＳ Ｐゴシック" panose="020B0600070205080204" pitchFamily="50" charset="-128"/>
              </a:rPr>
              <a:t>Limb</a:t>
            </a:r>
          </a:p>
        </p:txBody>
      </p:sp>
      <p:sp>
        <p:nvSpPr>
          <p:cNvPr id="6" name="テキスト ボックス 5">
            <a:extLst>
              <a:ext uri="{FF2B5EF4-FFF2-40B4-BE49-F238E27FC236}">
                <a16:creationId xmlns:a16="http://schemas.microsoft.com/office/drawing/2014/main" id="{3DBA9D3F-951F-1F0C-8A3A-6A42E2E351CE}"/>
              </a:ext>
            </a:extLst>
          </p:cNvPr>
          <p:cNvSpPr txBox="1"/>
          <p:nvPr/>
        </p:nvSpPr>
        <p:spPr>
          <a:xfrm>
            <a:off x="1959053" y="6297146"/>
            <a:ext cx="1022290" cy="369332"/>
          </a:xfrm>
          <a:prstGeom prst="rect">
            <a:avLst/>
          </a:prstGeom>
          <a:noFill/>
        </p:spPr>
        <p:txBody>
          <a:bodyPr wrap="square" rtlCol="0">
            <a:spAutoFit/>
          </a:bodyPr>
          <a:lstStyle/>
          <a:p>
            <a:pPr algn="ctr" defTabSz="914400">
              <a:defRPr/>
            </a:pPr>
            <a:r>
              <a:rPr lang="en-US" altLang="ja-JP" dirty="0">
                <a:solidFill>
                  <a:schemeClr val="accent2"/>
                </a:solidFill>
                <a:latin typeface="ＭＳ Ｐゴシック" panose="020B0600070205080204" pitchFamily="50" charset="-128"/>
                <a:ea typeface="ＭＳ Ｐゴシック" panose="020B0600070205080204" pitchFamily="50" charset="-128"/>
              </a:rPr>
              <a:t>Wheel</a:t>
            </a:r>
          </a:p>
        </p:txBody>
      </p:sp>
      <p:pic>
        <p:nvPicPr>
          <p:cNvPr id="7" name="図 6">
            <a:extLst>
              <a:ext uri="{FF2B5EF4-FFF2-40B4-BE49-F238E27FC236}">
                <a16:creationId xmlns:a16="http://schemas.microsoft.com/office/drawing/2014/main" id="{FAF857DD-C81A-55C5-1E06-A05578947FCB}"/>
              </a:ext>
            </a:extLst>
          </p:cNvPr>
          <p:cNvPicPr>
            <a:picLocks noChangeAspect="1"/>
          </p:cNvPicPr>
          <p:nvPr/>
        </p:nvPicPr>
        <p:blipFill rotWithShape="1">
          <a:blip r:embed="rId4"/>
          <a:srcRect l="16237" t="11826" r="16725" b="29754"/>
          <a:stretch/>
        </p:blipFill>
        <p:spPr>
          <a:xfrm>
            <a:off x="92895" y="5608738"/>
            <a:ext cx="1251274" cy="873074"/>
          </a:xfrm>
          <a:prstGeom prst="ellipse">
            <a:avLst/>
          </a:prstGeom>
          <a:ln>
            <a:noFill/>
          </a:ln>
          <a:effectLst>
            <a:softEdge rad="112500"/>
          </a:effectLst>
        </p:spPr>
      </p:pic>
      <p:sp>
        <p:nvSpPr>
          <p:cNvPr id="8" name="テキスト ボックス 7">
            <a:extLst>
              <a:ext uri="{FF2B5EF4-FFF2-40B4-BE49-F238E27FC236}">
                <a16:creationId xmlns:a16="http://schemas.microsoft.com/office/drawing/2014/main" id="{82186E51-0C97-F2F9-536F-4E8B42BCAD19}"/>
              </a:ext>
            </a:extLst>
          </p:cNvPr>
          <p:cNvSpPr txBox="1"/>
          <p:nvPr/>
        </p:nvSpPr>
        <p:spPr>
          <a:xfrm>
            <a:off x="675231" y="6311371"/>
            <a:ext cx="1022290" cy="369332"/>
          </a:xfrm>
          <a:prstGeom prst="rect">
            <a:avLst/>
          </a:prstGeom>
          <a:noFill/>
        </p:spPr>
        <p:txBody>
          <a:bodyPr wrap="square" rtlCol="0">
            <a:spAutoFit/>
          </a:bodyPr>
          <a:lstStyle/>
          <a:p>
            <a:pPr algn="ctr" defTabSz="914400">
              <a:defRPr/>
            </a:pPr>
            <a:r>
              <a:rPr lang="en-US" altLang="ja-JP" dirty="0">
                <a:solidFill>
                  <a:schemeClr val="accent2"/>
                </a:solidFill>
                <a:latin typeface="ＭＳ Ｐゴシック" panose="020B0600070205080204" pitchFamily="50" charset="-128"/>
                <a:ea typeface="ＭＳ Ｐゴシック" panose="020B0600070205080204" pitchFamily="50" charset="-128"/>
              </a:rPr>
              <a:t>Body</a:t>
            </a:r>
          </a:p>
        </p:txBody>
      </p:sp>
      <p:pic>
        <p:nvPicPr>
          <p:cNvPr id="9" name="Picture 6" descr="矢印 右上がりイラスト｜無料イラスト・フリー素材なら「イラストAC」">
            <a:extLst>
              <a:ext uri="{FF2B5EF4-FFF2-40B4-BE49-F238E27FC236}">
                <a16:creationId xmlns:a16="http://schemas.microsoft.com/office/drawing/2014/main" id="{B6DF61C7-72BE-2642-C86C-69C1AF8C8757}"/>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852323" y="5382177"/>
            <a:ext cx="1443848" cy="969245"/>
          </a:xfrm>
          <a:prstGeom prst="rect">
            <a:avLst/>
          </a:prstGeom>
          <a:noFill/>
          <a:extLst>
            <a:ext uri="{909E8E84-426E-40DD-AFC4-6F175D3DCCD1}">
              <a14:hiddenFill xmlns:a14="http://schemas.microsoft.com/office/drawing/2010/main">
                <a:solidFill>
                  <a:srgbClr val="FFFFFF"/>
                </a:solidFill>
              </a14:hiddenFill>
            </a:ext>
          </a:extLst>
        </p:spPr>
      </p:pic>
      <p:sp>
        <p:nvSpPr>
          <p:cNvPr id="10" name="テキスト ボックス 9">
            <a:extLst>
              <a:ext uri="{FF2B5EF4-FFF2-40B4-BE49-F238E27FC236}">
                <a16:creationId xmlns:a16="http://schemas.microsoft.com/office/drawing/2014/main" id="{86CC2678-03C0-5EB2-3FAF-08185A740F2A}"/>
              </a:ext>
            </a:extLst>
          </p:cNvPr>
          <p:cNvSpPr txBox="1"/>
          <p:nvPr/>
        </p:nvSpPr>
        <p:spPr>
          <a:xfrm>
            <a:off x="2852211" y="3259121"/>
            <a:ext cx="3068008" cy="707886"/>
          </a:xfrm>
          <a:prstGeom prst="rect">
            <a:avLst/>
          </a:prstGeom>
          <a:noFill/>
        </p:spPr>
        <p:txBody>
          <a:bodyPr wrap="square">
            <a:spAutoFit/>
          </a:bodyPr>
          <a:lstStyle/>
          <a:p>
            <a:pPr algn="ctr"/>
            <a:r>
              <a:rPr lang="ja-JP" altLang="en-US" sz="2000" dirty="0">
                <a:latin typeface="ＭＳ Ｐゴシック" panose="020B0600070205080204" pitchFamily="50" charset="-128"/>
                <a:ea typeface="ＭＳ Ｐゴシック" panose="020B0600070205080204" pitchFamily="50" charset="-128"/>
              </a:rPr>
              <a:t>特性の異なる様々な</a:t>
            </a:r>
            <a:endParaRPr lang="en-US" altLang="ja-JP" sz="2000" dirty="0">
              <a:latin typeface="ＭＳ Ｐゴシック" panose="020B0600070205080204" pitchFamily="50" charset="-128"/>
              <a:ea typeface="ＭＳ Ｐゴシック" panose="020B0600070205080204" pitchFamily="50" charset="-128"/>
            </a:endParaRPr>
          </a:p>
          <a:p>
            <a:pPr algn="ctr"/>
            <a:r>
              <a:rPr lang="ja-JP" altLang="en-US" sz="2000" dirty="0">
                <a:latin typeface="ＭＳ Ｐゴシック" panose="020B0600070205080204" pitchFamily="50" charset="-128"/>
                <a:ea typeface="ＭＳ Ｐゴシック" panose="020B0600070205080204" pitchFamily="50" charset="-128"/>
              </a:rPr>
              <a:t>モジュール組合せ</a:t>
            </a:r>
            <a:endParaRPr lang="en-US" altLang="ja-JP" sz="2000" dirty="0">
              <a:latin typeface="ＭＳ Ｐゴシック" panose="020B0600070205080204" pitchFamily="50" charset="-128"/>
              <a:ea typeface="ＭＳ Ｐゴシック" panose="020B0600070205080204" pitchFamily="50" charset="-128"/>
            </a:endParaRPr>
          </a:p>
        </p:txBody>
      </p:sp>
      <p:sp>
        <p:nvSpPr>
          <p:cNvPr id="12" name="四角形: 角を丸くする 11">
            <a:extLst>
              <a:ext uri="{FF2B5EF4-FFF2-40B4-BE49-F238E27FC236}">
                <a16:creationId xmlns:a16="http://schemas.microsoft.com/office/drawing/2014/main" id="{8916D2CB-8C2E-7E64-79D4-48F35F05EB08}"/>
              </a:ext>
            </a:extLst>
          </p:cNvPr>
          <p:cNvSpPr/>
          <p:nvPr/>
        </p:nvSpPr>
        <p:spPr>
          <a:xfrm>
            <a:off x="4608263" y="4217902"/>
            <a:ext cx="1476752" cy="1296000"/>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3" name="図 12">
            <a:extLst>
              <a:ext uri="{FF2B5EF4-FFF2-40B4-BE49-F238E27FC236}">
                <a16:creationId xmlns:a16="http://schemas.microsoft.com/office/drawing/2014/main" id="{230C02B4-E7F5-69B1-698E-0B83EFE34626}"/>
              </a:ext>
            </a:extLst>
          </p:cNvPr>
          <p:cNvPicPr>
            <a:picLocks noChangeAspect="1"/>
          </p:cNvPicPr>
          <p:nvPr/>
        </p:nvPicPr>
        <p:blipFill rotWithShape="1">
          <a:blip r:embed="rId6">
            <a:extLst>
              <a:ext uri="{28A0092B-C50C-407E-A947-70E740481C1C}">
                <a14:useLocalDpi xmlns:a14="http://schemas.microsoft.com/office/drawing/2010/main" val="0"/>
              </a:ext>
            </a:extLst>
          </a:blip>
          <a:srcRect l="5353" t="59764" r="53585"/>
          <a:stretch/>
        </p:blipFill>
        <p:spPr>
          <a:xfrm>
            <a:off x="4769036" y="4463155"/>
            <a:ext cx="1140199" cy="800224"/>
          </a:xfrm>
          <a:prstGeom prst="rect">
            <a:avLst/>
          </a:prstGeom>
        </p:spPr>
      </p:pic>
      <p:pic>
        <p:nvPicPr>
          <p:cNvPr id="14" name="図 13">
            <a:extLst>
              <a:ext uri="{FF2B5EF4-FFF2-40B4-BE49-F238E27FC236}">
                <a16:creationId xmlns:a16="http://schemas.microsoft.com/office/drawing/2014/main" id="{4819DB2A-CCCA-7FB0-C59B-38E24E63F68F}"/>
              </a:ext>
            </a:extLst>
          </p:cNvPr>
          <p:cNvPicPr>
            <a:picLocks noChangeAspect="1"/>
          </p:cNvPicPr>
          <p:nvPr/>
        </p:nvPicPr>
        <p:blipFill rotWithShape="1">
          <a:blip r:embed="rId7" cstate="hqprint">
            <a:extLst>
              <a:ext uri="{28A0092B-C50C-407E-A947-70E740481C1C}">
                <a14:useLocalDpi xmlns:a14="http://schemas.microsoft.com/office/drawing/2010/main" val="0"/>
              </a:ext>
            </a:extLst>
          </a:blip>
          <a:srcRect l="5353" t="13155" r="53585" b="42048"/>
          <a:stretch/>
        </p:blipFill>
        <p:spPr>
          <a:xfrm>
            <a:off x="3083593" y="4472050"/>
            <a:ext cx="987660" cy="771742"/>
          </a:xfrm>
          <a:prstGeom prst="rect">
            <a:avLst/>
          </a:prstGeom>
        </p:spPr>
      </p:pic>
      <p:sp>
        <p:nvSpPr>
          <p:cNvPr id="15" name="テキスト ボックス 14">
            <a:extLst>
              <a:ext uri="{FF2B5EF4-FFF2-40B4-BE49-F238E27FC236}">
                <a16:creationId xmlns:a16="http://schemas.microsoft.com/office/drawing/2014/main" id="{88F7FFCA-6AAF-B97A-2EED-6E6F1961B7DB}"/>
              </a:ext>
            </a:extLst>
          </p:cNvPr>
          <p:cNvSpPr txBox="1"/>
          <p:nvPr/>
        </p:nvSpPr>
        <p:spPr>
          <a:xfrm>
            <a:off x="3965441" y="4906154"/>
            <a:ext cx="572593" cy="369332"/>
          </a:xfrm>
          <a:prstGeom prst="rect">
            <a:avLst/>
          </a:prstGeom>
          <a:noFill/>
        </p:spPr>
        <p:txBody>
          <a:bodyPr wrap="square" rtlCol="0">
            <a:spAutoFit/>
          </a:bodyPr>
          <a:lstStyle/>
          <a:p>
            <a:r>
              <a:rPr kumimoji="1" lang="en-US" altLang="ja-JP" dirty="0">
                <a:latin typeface="ＭＳ Ｐゴシック" panose="020B0600070205080204" pitchFamily="50" charset="-128"/>
                <a:ea typeface="ＭＳ Ｐゴシック" panose="020B0600070205080204" pitchFamily="50" charset="-128"/>
              </a:rPr>
              <a:t>×</a:t>
            </a:r>
            <a:r>
              <a:rPr kumimoji="1" lang="ja-JP" altLang="en-US" dirty="0">
                <a:latin typeface="ＭＳ Ｐゴシック" panose="020B0600070205080204" pitchFamily="50" charset="-128"/>
                <a:ea typeface="ＭＳ Ｐゴシック" panose="020B0600070205080204" pitchFamily="50" charset="-128"/>
              </a:rPr>
              <a:t>３</a:t>
            </a:r>
          </a:p>
        </p:txBody>
      </p:sp>
      <p:sp>
        <p:nvSpPr>
          <p:cNvPr id="16" name="テキスト ボックス 15">
            <a:extLst>
              <a:ext uri="{FF2B5EF4-FFF2-40B4-BE49-F238E27FC236}">
                <a16:creationId xmlns:a16="http://schemas.microsoft.com/office/drawing/2014/main" id="{D3AD1EF1-094E-44DD-C1C3-331FEE0ACD46}"/>
              </a:ext>
            </a:extLst>
          </p:cNvPr>
          <p:cNvSpPr txBox="1"/>
          <p:nvPr/>
        </p:nvSpPr>
        <p:spPr>
          <a:xfrm>
            <a:off x="3166846" y="4017817"/>
            <a:ext cx="1052101" cy="369332"/>
          </a:xfrm>
          <a:prstGeom prst="rect">
            <a:avLst/>
          </a:prstGeom>
          <a:solidFill>
            <a:schemeClr val="bg1"/>
          </a:solidFill>
        </p:spPr>
        <p:txBody>
          <a:bodyPr wrap="square">
            <a:spAutoFit/>
          </a:bodyPr>
          <a:lstStyle/>
          <a:p>
            <a:pPr algn="ctr"/>
            <a:r>
              <a:rPr lang="ja-JP" altLang="en-US" dirty="0">
                <a:latin typeface="ＭＳ Ｐゴシック" panose="020B0600070205080204" pitchFamily="50" charset="-128"/>
                <a:ea typeface="ＭＳ Ｐゴシック" panose="020B0600070205080204" pitchFamily="50" charset="-128"/>
              </a:rPr>
              <a:t>プラン</a:t>
            </a:r>
            <a:r>
              <a:rPr lang="en-US" altLang="ja-JP" dirty="0">
                <a:latin typeface="ＭＳ Ｐゴシック" panose="020B0600070205080204" pitchFamily="50" charset="-128"/>
                <a:ea typeface="ＭＳ Ｐゴシック" panose="020B0600070205080204" pitchFamily="50" charset="-128"/>
              </a:rPr>
              <a:t>A</a:t>
            </a:r>
            <a:endParaRPr lang="ja-JP" altLang="en-US" dirty="0"/>
          </a:p>
        </p:txBody>
      </p:sp>
      <p:sp>
        <p:nvSpPr>
          <p:cNvPr id="17" name="テキスト ボックス 16">
            <a:extLst>
              <a:ext uri="{FF2B5EF4-FFF2-40B4-BE49-F238E27FC236}">
                <a16:creationId xmlns:a16="http://schemas.microsoft.com/office/drawing/2014/main" id="{DC734336-09CC-5B33-CCA8-B86C9F9F4051}"/>
              </a:ext>
            </a:extLst>
          </p:cNvPr>
          <p:cNvSpPr txBox="1"/>
          <p:nvPr/>
        </p:nvSpPr>
        <p:spPr>
          <a:xfrm>
            <a:off x="4812017" y="4017817"/>
            <a:ext cx="1042734" cy="369332"/>
          </a:xfrm>
          <a:prstGeom prst="rect">
            <a:avLst/>
          </a:prstGeom>
          <a:solidFill>
            <a:schemeClr val="bg1"/>
          </a:solidFill>
        </p:spPr>
        <p:txBody>
          <a:bodyPr wrap="square">
            <a:spAutoFit/>
          </a:bodyPr>
          <a:lstStyle/>
          <a:p>
            <a:pPr algn="ctr"/>
            <a:r>
              <a:rPr lang="ja-JP" altLang="en-US" dirty="0">
                <a:latin typeface="ＭＳ Ｐゴシック" panose="020B0600070205080204" pitchFamily="50" charset="-128"/>
                <a:ea typeface="ＭＳ Ｐゴシック" panose="020B0600070205080204" pitchFamily="50" charset="-128"/>
              </a:rPr>
              <a:t>プラン</a:t>
            </a:r>
            <a:r>
              <a:rPr lang="en-US" altLang="ja-JP" dirty="0">
                <a:latin typeface="ＭＳ Ｐゴシック" panose="020B0600070205080204" pitchFamily="50" charset="-128"/>
                <a:ea typeface="ＭＳ Ｐゴシック" panose="020B0600070205080204" pitchFamily="50" charset="-128"/>
              </a:rPr>
              <a:t>B</a:t>
            </a:r>
            <a:endParaRPr lang="ja-JP" altLang="en-US" dirty="0"/>
          </a:p>
        </p:txBody>
      </p:sp>
      <p:sp>
        <p:nvSpPr>
          <p:cNvPr id="18" name="テキスト ボックス 17">
            <a:extLst>
              <a:ext uri="{FF2B5EF4-FFF2-40B4-BE49-F238E27FC236}">
                <a16:creationId xmlns:a16="http://schemas.microsoft.com/office/drawing/2014/main" id="{E7CBCFBF-4B1D-EF35-8B07-0EC6A2683182}"/>
              </a:ext>
            </a:extLst>
          </p:cNvPr>
          <p:cNvSpPr txBox="1"/>
          <p:nvPr/>
        </p:nvSpPr>
        <p:spPr>
          <a:xfrm>
            <a:off x="3062340" y="5928303"/>
            <a:ext cx="3068008" cy="707886"/>
          </a:xfrm>
          <a:prstGeom prst="rect">
            <a:avLst/>
          </a:prstGeom>
          <a:noFill/>
        </p:spPr>
        <p:txBody>
          <a:bodyPr wrap="square">
            <a:spAutoFit/>
          </a:bodyPr>
          <a:lstStyle/>
          <a:p>
            <a:pPr algn="ctr"/>
            <a:r>
              <a:rPr lang="ja-JP" altLang="en-US" sz="2000" dirty="0">
                <a:latin typeface="ＭＳ Ｐゴシック" panose="020B0600070205080204" pitchFamily="50" charset="-128"/>
                <a:ea typeface="ＭＳ Ｐゴシック" panose="020B0600070205080204" pitchFamily="50" charset="-128"/>
              </a:rPr>
              <a:t>モジュールの</a:t>
            </a:r>
            <a:endParaRPr lang="en-US" altLang="ja-JP" sz="2000" dirty="0">
              <a:latin typeface="ＭＳ Ｐゴシック" panose="020B0600070205080204" pitchFamily="50" charset="-128"/>
              <a:ea typeface="ＭＳ Ｐゴシック" panose="020B0600070205080204" pitchFamily="50" charset="-128"/>
            </a:endParaRPr>
          </a:p>
          <a:p>
            <a:pPr algn="ctr"/>
            <a:r>
              <a:rPr lang="ja-JP" altLang="en-US" sz="2000" dirty="0">
                <a:latin typeface="ＭＳ Ｐゴシック" panose="020B0600070205080204" pitchFamily="50" charset="-128"/>
                <a:ea typeface="ＭＳ Ｐゴシック" panose="020B0600070205080204" pitchFamily="50" charset="-128"/>
              </a:rPr>
              <a:t>配分プラン</a:t>
            </a:r>
            <a:r>
              <a:rPr lang="ja-JP" altLang="en-US" sz="2000" dirty="0">
                <a:solidFill>
                  <a:srgbClr val="FF0000"/>
                </a:solidFill>
                <a:latin typeface="ＭＳ Ｐゴシック" panose="020B0600070205080204" pitchFamily="50" charset="-128"/>
                <a:ea typeface="ＭＳ Ｐゴシック" panose="020B0600070205080204" pitchFamily="50" charset="-128"/>
              </a:rPr>
              <a:t>最適化</a:t>
            </a:r>
            <a:endParaRPr lang="en-US" altLang="ja-JP" sz="2000" dirty="0">
              <a:solidFill>
                <a:srgbClr val="FF0000"/>
              </a:solidFill>
              <a:latin typeface="ＭＳ Ｐゴシック" panose="020B0600070205080204" pitchFamily="50" charset="-128"/>
              <a:ea typeface="ＭＳ Ｐゴシック" panose="020B0600070205080204" pitchFamily="50" charset="-128"/>
            </a:endParaRPr>
          </a:p>
        </p:txBody>
      </p:sp>
      <p:sp>
        <p:nvSpPr>
          <p:cNvPr id="20" name="テキスト ボックス 19">
            <a:extLst>
              <a:ext uri="{FF2B5EF4-FFF2-40B4-BE49-F238E27FC236}">
                <a16:creationId xmlns:a16="http://schemas.microsoft.com/office/drawing/2014/main" id="{36D292D0-A102-3AFC-4C71-2C13DC51914D}"/>
              </a:ext>
            </a:extLst>
          </p:cNvPr>
          <p:cNvSpPr txBox="1"/>
          <p:nvPr/>
        </p:nvSpPr>
        <p:spPr>
          <a:xfrm>
            <a:off x="6206494" y="2258990"/>
            <a:ext cx="2849141" cy="707886"/>
          </a:xfrm>
          <a:prstGeom prst="rect">
            <a:avLst/>
          </a:prstGeom>
          <a:noFill/>
        </p:spPr>
        <p:txBody>
          <a:bodyPr wrap="square">
            <a:spAutoFit/>
          </a:bodyPr>
          <a:lstStyle/>
          <a:p>
            <a:pPr algn="ctr"/>
            <a:r>
              <a:rPr lang="ja-JP" altLang="en-US" sz="2000" dirty="0">
                <a:latin typeface="ＭＳ Ｐゴシック" panose="020B0600070205080204" pitchFamily="50" charset="-128"/>
                <a:ea typeface="ＭＳ Ｐゴシック" panose="020B0600070205080204" pitchFamily="50" charset="-128"/>
              </a:rPr>
              <a:t>各ロボットに適した</a:t>
            </a:r>
            <a:endParaRPr lang="en-US" altLang="ja-JP" sz="2000" dirty="0">
              <a:latin typeface="ＭＳ Ｐゴシック" panose="020B0600070205080204" pitchFamily="50" charset="-128"/>
              <a:ea typeface="ＭＳ Ｐゴシック" panose="020B0600070205080204" pitchFamily="50" charset="-128"/>
            </a:endParaRPr>
          </a:p>
          <a:p>
            <a:pPr algn="ctr"/>
            <a:r>
              <a:rPr lang="ja-JP" altLang="en-US" sz="2000" dirty="0">
                <a:latin typeface="ＭＳ Ｐゴシック" panose="020B0600070205080204" pitchFamily="50" charset="-128"/>
                <a:ea typeface="ＭＳ Ｐゴシック" panose="020B0600070205080204" pitchFamily="50" charset="-128"/>
              </a:rPr>
              <a:t>タスクの割り当て</a:t>
            </a:r>
            <a:endParaRPr lang="ja-JP" altLang="en-US" sz="2000" dirty="0"/>
          </a:p>
        </p:txBody>
      </p:sp>
      <p:cxnSp>
        <p:nvCxnSpPr>
          <p:cNvPr id="21" name="直線矢印コネクタ 20">
            <a:extLst>
              <a:ext uri="{FF2B5EF4-FFF2-40B4-BE49-F238E27FC236}">
                <a16:creationId xmlns:a16="http://schemas.microsoft.com/office/drawing/2014/main" id="{80BFCBA3-3471-24A5-5ADF-FD22780A686E}"/>
              </a:ext>
            </a:extLst>
          </p:cNvPr>
          <p:cNvCxnSpPr>
            <a:cxnSpLocks/>
          </p:cNvCxnSpPr>
          <p:nvPr/>
        </p:nvCxnSpPr>
        <p:spPr>
          <a:xfrm>
            <a:off x="6946550" y="4649972"/>
            <a:ext cx="1908000" cy="0"/>
          </a:xfrm>
          <a:prstGeom prst="straightConnector1">
            <a:avLst/>
          </a:prstGeom>
          <a:ln w="28575">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22" name="直線矢印コネクタ 21">
            <a:extLst>
              <a:ext uri="{FF2B5EF4-FFF2-40B4-BE49-F238E27FC236}">
                <a16:creationId xmlns:a16="http://schemas.microsoft.com/office/drawing/2014/main" id="{6E9B2D52-3422-46DB-B207-C65B62770975}"/>
              </a:ext>
            </a:extLst>
          </p:cNvPr>
          <p:cNvCxnSpPr>
            <a:cxnSpLocks/>
          </p:cNvCxnSpPr>
          <p:nvPr/>
        </p:nvCxnSpPr>
        <p:spPr>
          <a:xfrm flipV="1">
            <a:off x="6956075" y="3465024"/>
            <a:ext cx="0" cy="1179137"/>
          </a:xfrm>
          <a:prstGeom prst="straightConnector1">
            <a:avLst/>
          </a:prstGeom>
          <a:ln w="28575">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sp>
        <p:nvSpPr>
          <p:cNvPr id="23" name="テキスト ボックス 22">
            <a:extLst>
              <a:ext uri="{FF2B5EF4-FFF2-40B4-BE49-F238E27FC236}">
                <a16:creationId xmlns:a16="http://schemas.microsoft.com/office/drawing/2014/main" id="{E61F3699-75C6-3655-FD8B-DEF67FB7B177}"/>
              </a:ext>
            </a:extLst>
          </p:cNvPr>
          <p:cNvSpPr txBox="1"/>
          <p:nvPr/>
        </p:nvSpPr>
        <p:spPr>
          <a:xfrm>
            <a:off x="8139146" y="4749920"/>
            <a:ext cx="738253" cy="338554"/>
          </a:xfrm>
          <a:prstGeom prst="rect">
            <a:avLst/>
          </a:prstGeom>
          <a:noFill/>
        </p:spPr>
        <p:txBody>
          <a:bodyPr wrap="square">
            <a:spAutoFit/>
          </a:bodyPr>
          <a:lstStyle/>
          <a:p>
            <a:r>
              <a:rPr lang="ja-JP" altLang="en-US" sz="1600" dirty="0">
                <a:latin typeface="ＭＳ Ｐゴシック" panose="020B0600070205080204" pitchFamily="50" charset="-128"/>
                <a:ea typeface="ＭＳ Ｐゴシック" panose="020B0600070205080204" pitchFamily="50" charset="-128"/>
              </a:rPr>
              <a:t>時間</a:t>
            </a:r>
            <a:endParaRPr lang="ja-JP" altLang="en-US" sz="1600" dirty="0"/>
          </a:p>
        </p:txBody>
      </p:sp>
      <p:sp>
        <p:nvSpPr>
          <p:cNvPr id="24" name="正方形/長方形 23">
            <a:extLst>
              <a:ext uri="{FF2B5EF4-FFF2-40B4-BE49-F238E27FC236}">
                <a16:creationId xmlns:a16="http://schemas.microsoft.com/office/drawing/2014/main" id="{C530C316-A97F-6096-FDE6-1B7035BC7BA7}"/>
              </a:ext>
            </a:extLst>
          </p:cNvPr>
          <p:cNvSpPr/>
          <p:nvPr/>
        </p:nvSpPr>
        <p:spPr>
          <a:xfrm>
            <a:off x="7084171" y="3590335"/>
            <a:ext cx="510489" cy="252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rial" panose="020B0604020202020204" pitchFamily="34" charset="0"/>
              <a:ea typeface="ＭＳ Ｐゴシック" panose="020B0600070205080204" pitchFamily="50" charset="-128"/>
              <a:cs typeface="Arial" panose="020B0604020202020204" pitchFamily="34" charset="0"/>
            </a:endParaRPr>
          </a:p>
        </p:txBody>
      </p:sp>
      <p:sp>
        <p:nvSpPr>
          <p:cNvPr id="25" name="テキスト ボックス 24">
            <a:extLst>
              <a:ext uri="{FF2B5EF4-FFF2-40B4-BE49-F238E27FC236}">
                <a16:creationId xmlns:a16="http://schemas.microsoft.com/office/drawing/2014/main" id="{9C644A44-B731-B4D0-CDBB-6D2B51046046}"/>
              </a:ext>
            </a:extLst>
          </p:cNvPr>
          <p:cNvSpPr txBox="1"/>
          <p:nvPr/>
        </p:nvSpPr>
        <p:spPr>
          <a:xfrm>
            <a:off x="6213109" y="4015198"/>
            <a:ext cx="1045720" cy="338554"/>
          </a:xfrm>
          <a:prstGeom prst="rect">
            <a:avLst/>
          </a:prstGeom>
          <a:noFill/>
        </p:spPr>
        <p:txBody>
          <a:bodyPr wrap="square">
            <a:spAutoFit/>
          </a:bodyPr>
          <a:lstStyle/>
          <a:p>
            <a:r>
              <a:rPr lang="ja-JP" altLang="en-US" sz="1600" dirty="0">
                <a:latin typeface="ＭＳ Ｐゴシック" panose="020B0600070205080204" pitchFamily="50" charset="-128"/>
                <a:ea typeface="ＭＳ Ｐゴシック" panose="020B0600070205080204" pitchFamily="50" charset="-128"/>
              </a:rPr>
              <a:t>ロボ②</a:t>
            </a:r>
            <a:endParaRPr lang="ja-JP" altLang="en-US" sz="1600" dirty="0"/>
          </a:p>
        </p:txBody>
      </p:sp>
      <p:sp>
        <p:nvSpPr>
          <p:cNvPr id="26" name="テキスト ボックス 25">
            <a:extLst>
              <a:ext uri="{FF2B5EF4-FFF2-40B4-BE49-F238E27FC236}">
                <a16:creationId xmlns:a16="http://schemas.microsoft.com/office/drawing/2014/main" id="{BA1B7196-F1B2-77B4-B9FD-25830FC7767A}"/>
              </a:ext>
            </a:extLst>
          </p:cNvPr>
          <p:cNvSpPr txBox="1"/>
          <p:nvPr/>
        </p:nvSpPr>
        <p:spPr>
          <a:xfrm rot="5400000">
            <a:off x="6377512" y="4364248"/>
            <a:ext cx="390530" cy="400110"/>
          </a:xfrm>
          <a:prstGeom prst="rect">
            <a:avLst/>
          </a:prstGeom>
          <a:noFill/>
        </p:spPr>
        <p:txBody>
          <a:bodyPr wrap="square">
            <a:spAutoFit/>
          </a:bodyPr>
          <a:lstStyle/>
          <a:p>
            <a:r>
              <a:rPr lang="en-US" altLang="ja-JP" sz="2000" dirty="0">
                <a:latin typeface="ＭＳ Ｐゴシック" panose="020B0600070205080204" pitchFamily="50" charset="-128"/>
                <a:ea typeface="ＭＳ Ｐゴシック" panose="020B0600070205080204" pitchFamily="50" charset="-128"/>
              </a:rPr>
              <a:t>…</a:t>
            </a:r>
            <a:endParaRPr lang="ja-JP" altLang="en-US" sz="2000" dirty="0"/>
          </a:p>
        </p:txBody>
      </p:sp>
      <p:sp>
        <p:nvSpPr>
          <p:cNvPr id="27" name="正方形/長方形 26">
            <a:extLst>
              <a:ext uri="{FF2B5EF4-FFF2-40B4-BE49-F238E27FC236}">
                <a16:creationId xmlns:a16="http://schemas.microsoft.com/office/drawing/2014/main" id="{6A650917-F3CD-49E8-2DCA-4FA7F7EE260E}"/>
              </a:ext>
            </a:extLst>
          </p:cNvPr>
          <p:cNvSpPr/>
          <p:nvPr/>
        </p:nvSpPr>
        <p:spPr>
          <a:xfrm>
            <a:off x="6691550" y="3078519"/>
            <a:ext cx="144000" cy="216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rial" panose="020B0604020202020204" pitchFamily="34" charset="0"/>
              <a:ea typeface="ＭＳ Ｐゴシック" panose="020B0600070205080204" pitchFamily="50" charset="-128"/>
              <a:cs typeface="Arial" panose="020B0604020202020204" pitchFamily="34" charset="0"/>
            </a:endParaRPr>
          </a:p>
        </p:txBody>
      </p:sp>
      <p:sp>
        <p:nvSpPr>
          <p:cNvPr id="28" name="テキスト ボックス 27">
            <a:extLst>
              <a:ext uri="{FF2B5EF4-FFF2-40B4-BE49-F238E27FC236}">
                <a16:creationId xmlns:a16="http://schemas.microsoft.com/office/drawing/2014/main" id="{CAF346C6-0059-69D9-4941-D7ADA4124BED}"/>
              </a:ext>
            </a:extLst>
          </p:cNvPr>
          <p:cNvSpPr txBox="1"/>
          <p:nvPr/>
        </p:nvSpPr>
        <p:spPr>
          <a:xfrm>
            <a:off x="6834682" y="3017242"/>
            <a:ext cx="595035" cy="338554"/>
          </a:xfrm>
          <a:prstGeom prst="rect">
            <a:avLst/>
          </a:prstGeom>
          <a:noFill/>
        </p:spPr>
        <p:txBody>
          <a:bodyPr wrap="none" rtlCol="0">
            <a:spAutoFit/>
          </a:bodyPr>
          <a:lstStyle/>
          <a:p>
            <a:r>
              <a:rPr lang="ja-JP" altLang="en-US" sz="1600" dirty="0">
                <a:latin typeface="Arial" panose="020B0604020202020204" pitchFamily="34" charset="0"/>
                <a:ea typeface="ＭＳ Ｐゴシック" panose="020B0600070205080204" pitchFamily="50" charset="-128"/>
                <a:cs typeface="Arial" panose="020B0604020202020204" pitchFamily="34" charset="0"/>
              </a:rPr>
              <a:t>移動</a:t>
            </a:r>
            <a:endParaRPr kumimoji="1" lang="ja-JP" altLang="en-US" sz="1600" dirty="0">
              <a:latin typeface="Arial" panose="020B0604020202020204" pitchFamily="34" charset="0"/>
              <a:ea typeface="ＭＳ Ｐゴシック" panose="020B0600070205080204" pitchFamily="50" charset="-128"/>
              <a:cs typeface="Arial" panose="020B0604020202020204" pitchFamily="34" charset="0"/>
            </a:endParaRPr>
          </a:p>
        </p:txBody>
      </p:sp>
      <p:sp>
        <p:nvSpPr>
          <p:cNvPr id="29" name="正方形/長方形 28">
            <a:extLst>
              <a:ext uri="{FF2B5EF4-FFF2-40B4-BE49-F238E27FC236}">
                <a16:creationId xmlns:a16="http://schemas.microsoft.com/office/drawing/2014/main" id="{02294BF1-5310-1A83-D5A6-C4504F227B95}"/>
              </a:ext>
            </a:extLst>
          </p:cNvPr>
          <p:cNvSpPr/>
          <p:nvPr/>
        </p:nvSpPr>
        <p:spPr>
          <a:xfrm>
            <a:off x="7413237" y="3078519"/>
            <a:ext cx="144000" cy="216000"/>
          </a:xfrm>
          <a:prstGeom prst="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rial" panose="020B0604020202020204" pitchFamily="34" charset="0"/>
              <a:ea typeface="ＭＳ Ｐゴシック" panose="020B0600070205080204" pitchFamily="50" charset="-128"/>
              <a:cs typeface="Arial" panose="020B0604020202020204" pitchFamily="34" charset="0"/>
            </a:endParaRPr>
          </a:p>
        </p:txBody>
      </p:sp>
      <p:sp>
        <p:nvSpPr>
          <p:cNvPr id="30" name="テキスト ボックス 29">
            <a:extLst>
              <a:ext uri="{FF2B5EF4-FFF2-40B4-BE49-F238E27FC236}">
                <a16:creationId xmlns:a16="http://schemas.microsoft.com/office/drawing/2014/main" id="{D5384D0C-6520-E5B3-A4E6-68E98B562F4C}"/>
              </a:ext>
            </a:extLst>
          </p:cNvPr>
          <p:cNvSpPr txBox="1"/>
          <p:nvPr/>
        </p:nvSpPr>
        <p:spPr>
          <a:xfrm>
            <a:off x="7546844" y="3017242"/>
            <a:ext cx="595035" cy="338554"/>
          </a:xfrm>
          <a:prstGeom prst="rect">
            <a:avLst/>
          </a:prstGeom>
          <a:noFill/>
        </p:spPr>
        <p:txBody>
          <a:bodyPr wrap="none" rtlCol="0">
            <a:spAutoFit/>
          </a:bodyPr>
          <a:lstStyle/>
          <a:p>
            <a:r>
              <a:rPr lang="ja-JP" altLang="en-US" sz="1600" dirty="0">
                <a:latin typeface="Arial" panose="020B0604020202020204" pitchFamily="34" charset="0"/>
                <a:ea typeface="ＭＳ Ｐゴシック" panose="020B0600070205080204" pitchFamily="50" charset="-128"/>
                <a:cs typeface="Arial" panose="020B0604020202020204" pitchFamily="34" charset="0"/>
              </a:rPr>
              <a:t>作業</a:t>
            </a:r>
            <a:endParaRPr kumimoji="1" lang="ja-JP" altLang="en-US" sz="1600" dirty="0">
              <a:latin typeface="Arial" panose="020B0604020202020204" pitchFamily="34" charset="0"/>
              <a:ea typeface="ＭＳ Ｐゴシック" panose="020B0600070205080204" pitchFamily="50" charset="-128"/>
              <a:cs typeface="Arial" panose="020B0604020202020204" pitchFamily="34" charset="0"/>
            </a:endParaRPr>
          </a:p>
        </p:txBody>
      </p:sp>
      <p:sp>
        <p:nvSpPr>
          <p:cNvPr id="31" name="テキスト ボックス 30">
            <a:extLst>
              <a:ext uri="{FF2B5EF4-FFF2-40B4-BE49-F238E27FC236}">
                <a16:creationId xmlns:a16="http://schemas.microsoft.com/office/drawing/2014/main" id="{7140C4B3-E239-707A-72D1-D25CDEE9948E}"/>
              </a:ext>
            </a:extLst>
          </p:cNvPr>
          <p:cNvSpPr txBox="1"/>
          <p:nvPr/>
        </p:nvSpPr>
        <p:spPr>
          <a:xfrm>
            <a:off x="8195788" y="3017242"/>
            <a:ext cx="595035" cy="338554"/>
          </a:xfrm>
          <a:prstGeom prst="rect">
            <a:avLst/>
          </a:prstGeom>
          <a:noFill/>
        </p:spPr>
        <p:txBody>
          <a:bodyPr wrap="none" rtlCol="0">
            <a:spAutoFit/>
          </a:bodyPr>
          <a:lstStyle/>
          <a:p>
            <a:r>
              <a:rPr kumimoji="1" lang="ja-JP" altLang="en-US" sz="1600" dirty="0">
                <a:latin typeface="Arial" panose="020B0604020202020204" pitchFamily="34" charset="0"/>
                <a:ea typeface="ＭＳ Ｐゴシック" panose="020B0600070205080204" pitchFamily="50" charset="-128"/>
                <a:cs typeface="Arial" panose="020B0604020202020204" pitchFamily="34" charset="0"/>
              </a:rPr>
              <a:t>充電</a:t>
            </a:r>
          </a:p>
        </p:txBody>
      </p:sp>
      <p:sp>
        <p:nvSpPr>
          <p:cNvPr id="32" name="正方形/長方形 31">
            <a:extLst>
              <a:ext uri="{FF2B5EF4-FFF2-40B4-BE49-F238E27FC236}">
                <a16:creationId xmlns:a16="http://schemas.microsoft.com/office/drawing/2014/main" id="{5486643F-8B23-48D4-A5F4-31B3AD7A2B54}"/>
              </a:ext>
            </a:extLst>
          </p:cNvPr>
          <p:cNvSpPr/>
          <p:nvPr/>
        </p:nvSpPr>
        <p:spPr>
          <a:xfrm>
            <a:off x="8062182" y="3078519"/>
            <a:ext cx="144000" cy="216000"/>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rial" panose="020B0604020202020204" pitchFamily="34" charset="0"/>
              <a:ea typeface="ＭＳ Ｐゴシック" panose="020B0600070205080204" pitchFamily="50" charset="-128"/>
              <a:cs typeface="Arial" panose="020B0604020202020204" pitchFamily="34" charset="0"/>
            </a:endParaRPr>
          </a:p>
        </p:txBody>
      </p:sp>
      <p:sp>
        <p:nvSpPr>
          <p:cNvPr id="33" name="正方形/長方形 32">
            <a:extLst>
              <a:ext uri="{FF2B5EF4-FFF2-40B4-BE49-F238E27FC236}">
                <a16:creationId xmlns:a16="http://schemas.microsoft.com/office/drawing/2014/main" id="{12AFA541-7F01-A82C-1B19-1EDE0AABD1E5}"/>
              </a:ext>
            </a:extLst>
          </p:cNvPr>
          <p:cNvSpPr/>
          <p:nvPr/>
        </p:nvSpPr>
        <p:spPr>
          <a:xfrm>
            <a:off x="7593443" y="3590335"/>
            <a:ext cx="579649" cy="252000"/>
          </a:xfrm>
          <a:prstGeom prst="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Arial" panose="020B0604020202020204" pitchFamily="34" charset="0"/>
              <a:ea typeface="ＭＳ Ｐゴシック" panose="020B0600070205080204" pitchFamily="50" charset="-128"/>
              <a:cs typeface="Arial" panose="020B0604020202020204" pitchFamily="34" charset="0"/>
            </a:endParaRPr>
          </a:p>
        </p:txBody>
      </p:sp>
      <p:sp>
        <p:nvSpPr>
          <p:cNvPr id="34" name="正方形/長方形 33">
            <a:extLst>
              <a:ext uri="{FF2B5EF4-FFF2-40B4-BE49-F238E27FC236}">
                <a16:creationId xmlns:a16="http://schemas.microsoft.com/office/drawing/2014/main" id="{1A2F6C57-62E0-C9D1-972C-F32CF0233ACD}"/>
              </a:ext>
            </a:extLst>
          </p:cNvPr>
          <p:cNvSpPr/>
          <p:nvPr/>
        </p:nvSpPr>
        <p:spPr>
          <a:xfrm>
            <a:off x="8174836" y="3590335"/>
            <a:ext cx="648000" cy="252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rial" panose="020B0604020202020204" pitchFamily="34" charset="0"/>
              <a:ea typeface="ＭＳ Ｐゴシック" panose="020B0600070205080204" pitchFamily="50" charset="-128"/>
              <a:cs typeface="Arial" panose="020B0604020202020204" pitchFamily="34" charset="0"/>
            </a:endParaRPr>
          </a:p>
        </p:txBody>
      </p:sp>
      <p:sp>
        <p:nvSpPr>
          <p:cNvPr id="35" name="正方形/長方形 34">
            <a:extLst>
              <a:ext uri="{FF2B5EF4-FFF2-40B4-BE49-F238E27FC236}">
                <a16:creationId xmlns:a16="http://schemas.microsoft.com/office/drawing/2014/main" id="{B2DE6349-79ED-4881-1220-7EDFDE8C5357}"/>
              </a:ext>
            </a:extLst>
          </p:cNvPr>
          <p:cNvSpPr/>
          <p:nvPr/>
        </p:nvSpPr>
        <p:spPr>
          <a:xfrm>
            <a:off x="8263473" y="3590335"/>
            <a:ext cx="272750" cy="252000"/>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rial" panose="020B0604020202020204" pitchFamily="34" charset="0"/>
              <a:ea typeface="ＭＳ Ｐゴシック" panose="020B0600070205080204" pitchFamily="50" charset="-128"/>
              <a:cs typeface="Arial" panose="020B0604020202020204" pitchFamily="34" charset="0"/>
            </a:endParaRPr>
          </a:p>
        </p:txBody>
      </p:sp>
      <p:sp>
        <p:nvSpPr>
          <p:cNvPr id="37" name="正方形/長方形 36">
            <a:extLst>
              <a:ext uri="{FF2B5EF4-FFF2-40B4-BE49-F238E27FC236}">
                <a16:creationId xmlns:a16="http://schemas.microsoft.com/office/drawing/2014/main" id="{897AE4A3-6F81-F0E6-D6B3-8AE8100A30C9}"/>
              </a:ext>
            </a:extLst>
          </p:cNvPr>
          <p:cNvSpPr/>
          <p:nvPr/>
        </p:nvSpPr>
        <p:spPr>
          <a:xfrm>
            <a:off x="7084169" y="4056483"/>
            <a:ext cx="144000" cy="252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rial" panose="020B0604020202020204" pitchFamily="34" charset="0"/>
              <a:ea typeface="ＭＳ Ｐゴシック" panose="020B0600070205080204" pitchFamily="50" charset="-128"/>
              <a:cs typeface="Arial" panose="020B0604020202020204" pitchFamily="34" charset="0"/>
            </a:endParaRPr>
          </a:p>
        </p:txBody>
      </p:sp>
      <p:sp>
        <p:nvSpPr>
          <p:cNvPr id="38" name="正方形/長方形 37">
            <a:extLst>
              <a:ext uri="{FF2B5EF4-FFF2-40B4-BE49-F238E27FC236}">
                <a16:creationId xmlns:a16="http://schemas.microsoft.com/office/drawing/2014/main" id="{0BE76154-9FD6-D73B-B696-5B173C66100E}"/>
              </a:ext>
            </a:extLst>
          </p:cNvPr>
          <p:cNvSpPr/>
          <p:nvPr/>
        </p:nvSpPr>
        <p:spPr>
          <a:xfrm>
            <a:off x="7242643" y="4056483"/>
            <a:ext cx="252000" cy="252000"/>
          </a:xfrm>
          <a:prstGeom prst="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rial" panose="020B0604020202020204" pitchFamily="34" charset="0"/>
              <a:ea typeface="ＭＳ Ｐゴシック" panose="020B0600070205080204" pitchFamily="50" charset="-128"/>
              <a:cs typeface="Arial" panose="020B0604020202020204" pitchFamily="34" charset="0"/>
            </a:endParaRPr>
          </a:p>
        </p:txBody>
      </p:sp>
      <p:sp>
        <p:nvSpPr>
          <p:cNvPr id="39" name="正方形/長方形 38">
            <a:extLst>
              <a:ext uri="{FF2B5EF4-FFF2-40B4-BE49-F238E27FC236}">
                <a16:creationId xmlns:a16="http://schemas.microsoft.com/office/drawing/2014/main" id="{6DBF3A62-0C8D-90AF-2685-1376DAB38881}"/>
              </a:ext>
            </a:extLst>
          </p:cNvPr>
          <p:cNvSpPr/>
          <p:nvPr/>
        </p:nvSpPr>
        <p:spPr>
          <a:xfrm>
            <a:off x="7493572" y="4056483"/>
            <a:ext cx="216000" cy="252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rial" panose="020B0604020202020204" pitchFamily="34" charset="0"/>
              <a:ea typeface="ＭＳ Ｐゴシック" panose="020B0600070205080204" pitchFamily="50" charset="-128"/>
              <a:cs typeface="Arial" panose="020B0604020202020204" pitchFamily="34" charset="0"/>
            </a:endParaRPr>
          </a:p>
        </p:txBody>
      </p:sp>
      <p:sp>
        <p:nvSpPr>
          <p:cNvPr id="40" name="正方形/長方形 39">
            <a:extLst>
              <a:ext uri="{FF2B5EF4-FFF2-40B4-BE49-F238E27FC236}">
                <a16:creationId xmlns:a16="http://schemas.microsoft.com/office/drawing/2014/main" id="{35973A63-1F8C-0D85-DA6B-B7F761757573}"/>
              </a:ext>
            </a:extLst>
          </p:cNvPr>
          <p:cNvSpPr/>
          <p:nvPr/>
        </p:nvSpPr>
        <p:spPr>
          <a:xfrm>
            <a:off x="7712693" y="4056483"/>
            <a:ext cx="540000" cy="252000"/>
          </a:xfrm>
          <a:prstGeom prst="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rial" panose="020B0604020202020204" pitchFamily="34" charset="0"/>
              <a:ea typeface="ＭＳ Ｐゴシック" panose="020B0600070205080204" pitchFamily="50" charset="-128"/>
              <a:cs typeface="Arial" panose="020B0604020202020204" pitchFamily="34" charset="0"/>
            </a:endParaRPr>
          </a:p>
        </p:txBody>
      </p:sp>
      <p:sp>
        <p:nvSpPr>
          <p:cNvPr id="41" name="正方形/長方形 40">
            <a:extLst>
              <a:ext uri="{FF2B5EF4-FFF2-40B4-BE49-F238E27FC236}">
                <a16:creationId xmlns:a16="http://schemas.microsoft.com/office/drawing/2014/main" id="{5E392629-472A-0514-19D1-12A8AB39548D}"/>
              </a:ext>
            </a:extLst>
          </p:cNvPr>
          <p:cNvSpPr/>
          <p:nvPr/>
        </p:nvSpPr>
        <p:spPr>
          <a:xfrm>
            <a:off x="8246312" y="4056483"/>
            <a:ext cx="396000" cy="252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rial" panose="020B0604020202020204" pitchFamily="34" charset="0"/>
              <a:ea typeface="ＭＳ Ｐゴシック" panose="020B0600070205080204" pitchFamily="50" charset="-128"/>
              <a:cs typeface="Arial" panose="020B0604020202020204" pitchFamily="34" charset="0"/>
            </a:endParaRPr>
          </a:p>
        </p:txBody>
      </p:sp>
      <p:sp>
        <p:nvSpPr>
          <p:cNvPr id="42" name="正方形/長方形 41">
            <a:extLst>
              <a:ext uri="{FF2B5EF4-FFF2-40B4-BE49-F238E27FC236}">
                <a16:creationId xmlns:a16="http://schemas.microsoft.com/office/drawing/2014/main" id="{D4C95457-6E25-543D-AB70-1411A4D43C69}"/>
              </a:ext>
            </a:extLst>
          </p:cNvPr>
          <p:cNvSpPr/>
          <p:nvPr/>
        </p:nvSpPr>
        <p:spPr>
          <a:xfrm>
            <a:off x="8662922" y="4056483"/>
            <a:ext cx="180000" cy="252000"/>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rial" panose="020B0604020202020204" pitchFamily="34" charset="0"/>
              <a:ea typeface="ＭＳ Ｐゴシック" panose="020B0600070205080204" pitchFamily="50" charset="-128"/>
              <a:cs typeface="Arial" panose="020B0604020202020204" pitchFamily="34" charset="0"/>
            </a:endParaRPr>
          </a:p>
        </p:txBody>
      </p:sp>
      <p:sp>
        <p:nvSpPr>
          <p:cNvPr id="43" name="テキスト ボックス 42">
            <a:extLst>
              <a:ext uri="{FF2B5EF4-FFF2-40B4-BE49-F238E27FC236}">
                <a16:creationId xmlns:a16="http://schemas.microsoft.com/office/drawing/2014/main" id="{52760704-3C76-FCBE-2848-B5285D1E9900}"/>
              </a:ext>
            </a:extLst>
          </p:cNvPr>
          <p:cNvSpPr txBox="1"/>
          <p:nvPr/>
        </p:nvSpPr>
        <p:spPr>
          <a:xfrm>
            <a:off x="6219169" y="3531772"/>
            <a:ext cx="1045720" cy="338554"/>
          </a:xfrm>
          <a:prstGeom prst="rect">
            <a:avLst/>
          </a:prstGeom>
          <a:noFill/>
        </p:spPr>
        <p:txBody>
          <a:bodyPr wrap="square">
            <a:spAutoFit/>
          </a:bodyPr>
          <a:lstStyle/>
          <a:p>
            <a:r>
              <a:rPr lang="ja-JP" altLang="en-US" sz="1600" dirty="0">
                <a:latin typeface="ＭＳ Ｐゴシック" panose="020B0600070205080204" pitchFamily="50" charset="-128"/>
                <a:ea typeface="ＭＳ Ｐゴシック" panose="020B0600070205080204" pitchFamily="50" charset="-128"/>
              </a:rPr>
              <a:t>ロボ①</a:t>
            </a:r>
            <a:endParaRPr lang="ja-JP" altLang="en-US" sz="1600" dirty="0"/>
          </a:p>
        </p:txBody>
      </p:sp>
      <p:sp>
        <p:nvSpPr>
          <p:cNvPr id="44" name="テキスト ボックス 43">
            <a:extLst>
              <a:ext uri="{FF2B5EF4-FFF2-40B4-BE49-F238E27FC236}">
                <a16:creationId xmlns:a16="http://schemas.microsoft.com/office/drawing/2014/main" id="{662FC8CF-254F-D04C-EA09-ADE22176C8E5}"/>
              </a:ext>
            </a:extLst>
          </p:cNvPr>
          <p:cNvSpPr txBox="1"/>
          <p:nvPr/>
        </p:nvSpPr>
        <p:spPr>
          <a:xfrm>
            <a:off x="6117194" y="5794656"/>
            <a:ext cx="2849141" cy="400110"/>
          </a:xfrm>
          <a:prstGeom prst="rect">
            <a:avLst/>
          </a:prstGeom>
          <a:noFill/>
        </p:spPr>
        <p:txBody>
          <a:bodyPr wrap="square">
            <a:spAutoFit/>
          </a:bodyPr>
          <a:lstStyle/>
          <a:p>
            <a:r>
              <a:rPr lang="ja-JP" altLang="en-US" sz="2000" dirty="0">
                <a:latin typeface="ＭＳ Ｐゴシック" panose="020B0600070205080204" pitchFamily="50" charset="-128"/>
                <a:ea typeface="ＭＳ Ｐゴシック" panose="020B0600070205080204" pitchFamily="50" charset="-128"/>
              </a:rPr>
              <a:t>タスク遂行計画の</a:t>
            </a:r>
            <a:r>
              <a:rPr lang="ja-JP" altLang="en-US" sz="2000" dirty="0">
                <a:solidFill>
                  <a:srgbClr val="FF0000"/>
                </a:solidFill>
                <a:latin typeface="ＭＳ Ｐゴシック" panose="020B0600070205080204" pitchFamily="50" charset="-128"/>
                <a:ea typeface="ＭＳ Ｐゴシック" panose="020B0600070205080204" pitchFamily="50" charset="-128"/>
              </a:rPr>
              <a:t>最適化</a:t>
            </a:r>
            <a:endParaRPr lang="ja-JP" altLang="en-US" sz="2000" dirty="0">
              <a:solidFill>
                <a:srgbClr val="FF0000"/>
              </a:solidFill>
            </a:endParaRPr>
          </a:p>
        </p:txBody>
      </p:sp>
      <p:pic>
        <p:nvPicPr>
          <p:cNvPr id="46" name="Picture 6" descr="矢印 右上がりイラスト｜無料イラスト・フリー素材なら「イラストAC」">
            <a:extLst>
              <a:ext uri="{FF2B5EF4-FFF2-40B4-BE49-F238E27FC236}">
                <a16:creationId xmlns:a16="http://schemas.microsoft.com/office/drawing/2014/main" id="{FF6BE4AF-6FE6-7416-BE9A-45DBCFD1EE06}"/>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707588" y="4959058"/>
            <a:ext cx="1443848" cy="969245"/>
          </a:xfrm>
          <a:prstGeom prst="rect">
            <a:avLst/>
          </a:prstGeom>
          <a:noFill/>
          <a:extLst>
            <a:ext uri="{909E8E84-426E-40DD-AFC4-6F175D3DCCD1}">
              <a14:hiddenFill xmlns:a14="http://schemas.microsoft.com/office/drawing/2010/main">
                <a:solidFill>
                  <a:srgbClr val="FFFFFF"/>
                </a:solidFill>
              </a14:hiddenFill>
            </a:ext>
          </a:extLst>
        </p:spPr>
      </p:pic>
      <p:sp>
        <p:nvSpPr>
          <p:cNvPr id="50" name="吹き出し: 角を丸めた四角形 49">
            <a:extLst>
              <a:ext uri="{FF2B5EF4-FFF2-40B4-BE49-F238E27FC236}">
                <a16:creationId xmlns:a16="http://schemas.microsoft.com/office/drawing/2014/main" id="{844F1580-34C5-9633-058D-33450F92BD71}"/>
              </a:ext>
            </a:extLst>
          </p:cNvPr>
          <p:cNvSpPr/>
          <p:nvPr/>
        </p:nvSpPr>
        <p:spPr>
          <a:xfrm>
            <a:off x="3501531" y="1952844"/>
            <a:ext cx="3061352" cy="787272"/>
          </a:xfrm>
          <a:prstGeom prst="wedgeRoundRectCallout">
            <a:avLst>
              <a:gd name="adj1" fmla="val 38614"/>
              <a:gd name="adj2" fmla="val 62588"/>
              <a:gd name="adj3" fmla="val 16667"/>
            </a:avLst>
          </a:prstGeom>
          <a:solidFill>
            <a:schemeClr val="bg1"/>
          </a:solidFill>
          <a:ln w="28575">
            <a:solidFill>
              <a:schemeClr val="accent5">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吹き出し: 角を丸めた四角形 51">
            <a:extLst>
              <a:ext uri="{FF2B5EF4-FFF2-40B4-BE49-F238E27FC236}">
                <a16:creationId xmlns:a16="http://schemas.microsoft.com/office/drawing/2014/main" id="{74A80E2D-F5B4-DD1A-4BFB-C2B6E160967F}"/>
              </a:ext>
            </a:extLst>
          </p:cNvPr>
          <p:cNvSpPr/>
          <p:nvPr/>
        </p:nvSpPr>
        <p:spPr>
          <a:xfrm>
            <a:off x="205521" y="2444858"/>
            <a:ext cx="2961326" cy="893878"/>
          </a:xfrm>
          <a:prstGeom prst="wedgeRoundRectCallout">
            <a:avLst>
              <a:gd name="adj1" fmla="val 48118"/>
              <a:gd name="adj2" fmla="val 72426"/>
              <a:gd name="adj3" fmla="val 16667"/>
            </a:avLst>
          </a:prstGeom>
          <a:solidFill>
            <a:schemeClr val="bg1"/>
          </a:solidFill>
          <a:ln w="28575">
            <a:solidFill>
              <a:schemeClr val="accent5">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1" name="正方形/長方形 60">
            <a:extLst>
              <a:ext uri="{FF2B5EF4-FFF2-40B4-BE49-F238E27FC236}">
                <a16:creationId xmlns:a16="http://schemas.microsoft.com/office/drawing/2014/main" id="{437DF272-CDF5-0A70-3036-7BF49F3F1CA4}"/>
              </a:ext>
            </a:extLst>
          </p:cNvPr>
          <p:cNvSpPr/>
          <p:nvPr/>
        </p:nvSpPr>
        <p:spPr>
          <a:xfrm>
            <a:off x="3511805" y="2020574"/>
            <a:ext cx="3068008" cy="646331"/>
          </a:xfrm>
          <a:prstGeom prst="rect">
            <a:avLst/>
          </a:prstGeom>
        </p:spPr>
        <p:txBody>
          <a:bodyPr wrap="square">
            <a:spAutoFit/>
          </a:bodyPr>
          <a:lstStyle/>
          <a:p>
            <a:pPr algn="just">
              <a:spcAft>
                <a:spcPts val="600"/>
              </a:spcAft>
              <a:defRPr/>
            </a:pPr>
            <a:r>
              <a:rPr lang="ja-JP" altLang="en-US" dirty="0">
                <a:latin typeface="ＭＳ Ｐゴシック" panose="020B0600070205080204" pitchFamily="50" charset="-128"/>
                <a:ea typeface="ＭＳ Ｐゴシック" panose="020B0600070205080204" pitchFamily="50" charset="-128"/>
              </a:rPr>
              <a:t>不確実性を考慮した複数回のシミュレーションが必要</a:t>
            </a:r>
          </a:p>
        </p:txBody>
      </p:sp>
      <p:sp>
        <p:nvSpPr>
          <p:cNvPr id="62" name="正方形/長方形 61">
            <a:extLst>
              <a:ext uri="{FF2B5EF4-FFF2-40B4-BE49-F238E27FC236}">
                <a16:creationId xmlns:a16="http://schemas.microsoft.com/office/drawing/2014/main" id="{37F264CD-8D19-E08C-C710-ACDBD025F546}"/>
              </a:ext>
            </a:extLst>
          </p:cNvPr>
          <p:cNvSpPr/>
          <p:nvPr/>
        </p:nvSpPr>
        <p:spPr>
          <a:xfrm>
            <a:off x="250747" y="2538031"/>
            <a:ext cx="2794088" cy="646331"/>
          </a:xfrm>
          <a:prstGeom prst="rect">
            <a:avLst/>
          </a:prstGeom>
        </p:spPr>
        <p:txBody>
          <a:bodyPr wrap="square">
            <a:spAutoFit/>
          </a:bodyPr>
          <a:lstStyle/>
          <a:p>
            <a:pPr algn="just" defTabSz="914400">
              <a:spcAft>
                <a:spcPts val="600"/>
              </a:spcAft>
              <a:defRPr/>
            </a:pPr>
            <a:r>
              <a:rPr lang="ja-JP" altLang="en-US" sz="1800" dirty="0">
                <a:latin typeface="ＭＳ Ｐゴシック" panose="020B0600070205080204" pitchFamily="50" charset="-128"/>
                <a:ea typeface="ＭＳ Ｐゴシック" panose="020B0600070205080204" pitchFamily="50" charset="-128"/>
              </a:rPr>
              <a:t>各プランの作業効率は</a:t>
            </a:r>
            <a:r>
              <a:rPr lang="ja-JP" altLang="en-US" dirty="0">
                <a:latin typeface="ＭＳ Ｐゴシック" panose="020B0600070205080204" pitchFamily="50" charset="-128"/>
                <a:ea typeface="ＭＳ Ｐゴシック" panose="020B0600070205080204" pitchFamily="50" charset="-128"/>
              </a:rPr>
              <a:t>残りの</a:t>
            </a:r>
            <a:r>
              <a:rPr lang="ja-JP" altLang="en-US" sz="1800" dirty="0">
                <a:latin typeface="ＭＳ Ｐゴシック" panose="020B0600070205080204" pitchFamily="50" charset="-128"/>
                <a:ea typeface="ＭＳ Ｐゴシック" panose="020B0600070205080204" pitchFamily="50" charset="-128"/>
              </a:rPr>
              <a:t>タスクの進捗で変わる</a:t>
            </a:r>
            <a:endParaRPr lang="ja-JP" altLang="en-US" dirty="0">
              <a:latin typeface="ＭＳ Ｐゴシック" panose="020B0600070205080204" pitchFamily="50" charset="-128"/>
              <a:ea typeface="ＭＳ Ｐゴシック" panose="020B0600070205080204" pitchFamily="50" charset="-128"/>
            </a:endParaRPr>
          </a:p>
        </p:txBody>
      </p:sp>
    </p:spTree>
    <p:extLst>
      <p:ext uri="{BB962C8B-B14F-4D97-AF65-F5344CB8AC3E}">
        <p14:creationId xmlns:p14="http://schemas.microsoft.com/office/powerpoint/2010/main" val="3345714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E42B91-4996-428C-FE42-96AD182E6094}"/>
            </a:ext>
          </a:extLst>
        </p:cNvPr>
        <p:cNvGrpSpPr/>
        <p:nvPr/>
      </p:nvGrpSpPr>
      <p:grpSpPr>
        <a:xfrm>
          <a:off x="0" y="0"/>
          <a:ext cx="0" cy="0"/>
          <a:chOff x="0" y="0"/>
          <a:chExt cx="0" cy="0"/>
        </a:xfrm>
      </p:grpSpPr>
      <p:sp>
        <p:nvSpPr>
          <p:cNvPr id="51" name="タイトル 1">
            <a:extLst>
              <a:ext uri="{FF2B5EF4-FFF2-40B4-BE49-F238E27FC236}">
                <a16:creationId xmlns:a16="http://schemas.microsoft.com/office/drawing/2014/main" id="{F7792E99-8E1C-69E9-06D2-F55F15AB39D1}"/>
              </a:ext>
            </a:extLst>
          </p:cNvPr>
          <p:cNvSpPr>
            <a:spLocks noGrp="1"/>
          </p:cNvSpPr>
          <p:nvPr>
            <p:ph type="title"/>
          </p:nvPr>
        </p:nvSpPr>
        <p:spPr>
          <a:xfrm>
            <a:off x="628650" y="108276"/>
            <a:ext cx="7886700" cy="1325563"/>
          </a:xfrm>
        </p:spPr>
        <p:txBody>
          <a:bodyPr>
            <a:normAutofit/>
          </a:bodyPr>
          <a:lstStyle/>
          <a:p>
            <a:r>
              <a:rPr lang="ja-JP" altLang="en-US" dirty="0">
                <a:latin typeface="ＭＳ Ｐゴシック" panose="020B0600070205080204" pitchFamily="50" charset="-128"/>
                <a:ea typeface="ＭＳ Ｐゴシック" panose="020B0600070205080204" pitchFamily="50" charset="-128"/>
              </a:rPr>
              <a:t>多目的最適化を用いた効率化</a:t>
            </a:r>
          </a:p>
        </p:txBody>
      </p:sp>
      <p:sp>
        <p:nvSpPr>
          <p:cNvPr id="19" name="四角形: 角を丸くする 22">
            <a:extLst>
              <a:ext uri="{FF2B5EF4-FFF2-40B4-BE49-F238E27FC236}">
                <a16:creationId xmlns:a16="http://schemas.microsoft.com/office/drawing/2014/main" id="{1E951A97-5C4D-282E-5444-BA4B1771D21F}"/>
              </a:ext>
            </a:extLst>
          </p:cNvPr>
          <p:cNvSpPr/>
          <p:nvPr/>
        </p:nvSpPr>
        <p:spPr>
          <a:xfrm>
            <a:off x="1361360" y="2909107"/>
            <a:ext cx="5387338" cy="2387096"/>
          </a:xfrm>
          <a:prstGeom prst="roundRect">
            <a:avLst/>
          </a:prstGeom>
          <a:solidFill>
            <a:schemeClr val="tx2">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ＭＳ Ｐゴシック" panose="020B0600070205080204" pitchFamily="50" charset="-128"/>
              <a:ea typeface="ＭＳ Ｐゴシック" panose="020B0600070205080204" pitchFamily="50" charset="-128"/>
            </a:endParaRPr>
          </a:p>
        </p:txBody>
      </p:sp>
      <p:sp>
        <p:nvSpPr>
          <p:cNvPr id="36" name="四角形: 角を丸くする 26">
            <a:extLst>
              <a:ext uri="{FF2B5EF4-FFF2-40B4-BE49-F238E27FC236}">
                <a16:creationId xmlns:a16="http://schemas.microsoft.com/office/drawing/2014/main" id="{44A96732-AD75-B8C2-90BB-F986A17D6FA2}"/>
              </a:ext>
            </a:extLst>
          </p:cNvPr>
          <p:cNvSpPr/>
          <p:nvPr/>
        </p:nvSpPr>
        <p:spPr>
          <a:xfrm>
            <a:off x="192284" y="4258804"/>
            <a:ext cx="5598509" cy="2441021"/>
          </a:xfrm>
          <a:prstGeom prst="round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ＭＳ Ｐゴシック" panose="020B0600070205080204" pitchFamily="50" charset="-128"/>
              <a:ea typeface="ＭＳ Ｐゴシック" panose="020B0600070205080204" pitchFamily="50" charset="-128"/>
            </a:endParaRPr>
          </a:p>
        </p:txBody>
      </p:sp>
      <p:sp>
        <p:nvSpPr>
          <p:cNvPr id="47" name="楕円 46">
            <a:extLst>
              <a:ext uri="{FF2B5EF4-FFF2-40B4-BE49-F238E27FC236}">
                <a16:creationId xmlns:a16="http://schemas.microsoft.com/office/drawing/2014/main" id="{2C63A573-2788-7A0D-CBB8-E1E43757D761}"/>
              </a:ext>
            </a:extLst>
          </p:cNvPr>
          <p:cNvSpPr/>
          <p:nvPr/>
        </p:nvSpPr>
        <p:spPr>
          <a:xfrm>
            <a:off x="3137156" y="4098461"/>
            <a:ext cx="1308840" cy="925226"/>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楕円 47">
            <a:extLst>
              <a:ext uri="{FF2B5EF4-FFF2-40B4-BE49-F238E27FC236}">
                <a16:creationId xmlns:a16="http://schemas.microsoft.com/office/drawing/2014/main" id="{898A30EF-AA0B-9881-A778-77C7BD5CFCF9}"/>
              </a:ext>
            </a:extLst>
          </p:cNvPr>
          <p:cNvSpPr/>
          <p:nvPr/>
        </p:nvSpPr>
        <p:spPr>
          <a:xfrm>
            <a:off x="4738067" y="4018445"/>
            <a:ext cx="1833040" cy="936475"/>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テキスト ボックス 53">
            <a:extLst>
              <a:ext uri="{FF2B5EF4-FFF2-40B4-BE49-F238E27FC236}">
                <a16:creationId xmlns:a16="http://schemas.microsoft.com/office/drawing/2014/main" id="{9D1FD0E2-5F31-A9F9-AD2E-FF845A4D3C24}"/>
              </a:ext>
            </a:extLst>
          </p:cNvPr>
          <p:cNvSpPr txBox="1"/>
          <p:nvPr/>
        </p:nvSpPr>
        <p:spPr>
          <a:xfrm>
            <a:off x="251738" y="4344369"/>
            <a:ext cx="2828018" cy="369332"/>
          </a:xfrm>
          <a:prstGeom prst="rect">
            <a:avLst/>
          </a:prstGeom>
          <a:noFill/>
        </p:spPr>
        <p:txBody>
          <a:bodyPr wrap="none" rtlCol="0">
            <a:spAutoFit/>
          </a:bodyPr>
          <a:lstStyle/>
          <a:p>
            <a:r>
              <a:rPr kumimoji="1" lang="ja-JP" altLang="en-US" dirty="0">
                <a:latin typeface="ＭＳ Ｐゴシック" panose="020B0600070205080204" pitchFamily="50" charset="-128"/>
                <a:ea typeface="ＭＳ Ｐゴシック" panose="020B0600070205080204" pitchFamily="50" charset="-128"/>
              </a:rPr>
              <a:t>①有望な</a:t>
            </a:r>
            <a:r>
              <a:rPr lang="ja-JP" altLang="en-US" dirty="0">
                <a:latin typeface="ＭＳ Ｐゴシック" panose="020B0600070205080204" pitchFamily="50" charset="-128"/>
                <a:ea typeface="ＭＳ Ｐゴシック" panose="020B0600070205080204" pitchFamily="50" charset="-128"/>
              </a:rPr>
              <a:t>配分</a:t>
            </a:r>
            <a:r>
              <a:rPr kumimoji="1" lang="ja-JP" altLang="en-US" sz="1800" dirty="0">
                <a:latin typeface="ＭＳ Ｐゴシック" panose="020B0600070205080204" pitchFamily="50" charset="-128"/>
                <a:ea typeface="ＭＳ Ｐゴシック" panose="020B0600070205080204" pitchFamily="50" charset="-128"/>
              </a:rPr>
              <a:t>プランの発見</a:t>
            </a:r>
            <a:endParaRPr kumimoji="1" lang="ja-JP" altLang="en-US" dirty="0">
              <a:latin typeface="ＭＳ Ｐゴシック" panose="020B0600070205080204" pitchFamily="50" charset="-128"/>
              <a:ea typeface="ＭＳ Ｐゴシック" panose="020B0600070205080204" pitchFamily="50" charset="-128"/>
            </a:endParaRPr>
          </a:p>
        </p:txBody>
      </p:sp>
      <p:cxnSp>
        <p:nvCxnSpPr>
          <p:cNvPr id="55" name="コネクタ: 曲線 1028">
            <a:extLst>
              <a:ext uri="{FF2B5EF4-FFF2-40B4-BE49-F238E27FC236}">
                <a16:creationId xmlns:a16="http://schemas.microsoft.com/office/drawing/2014/main" id="{431DD4A5-C42A-AE7E-A2D1-3F1A925A3092}"/>
              </a:ext>
            </a:extLst>
          </p:cNvPr>
          <p:cNvCxnSpPr>
            <a:cxnSpLocks/>
            <a:stCxn id="126" idx="6"/>
            <a:endCxn id="47" idx="3"/>
          </p:cNvCxnSpPr>
          <p:nvPr/>
        </p:nvCxnSpPr>
        <p:spPr>
          <a:xfrm flipV="1">
            <a:off x="3015870" y="4888191"/>
            <a:ext cx="312961" cy="301244"/>
          </a:xfrm>
          <a:prstGeom prst="curved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テキスト ボックス 55">
            <a:extLst>
              <a:ext uri="{FF2B5EF4-FFF2-40B4-BE49-F238E27FC236}">
                <a16:creationId xmlns:a16="http://schemas.microsoft.com/office/drawing/2014/main" id="{C698A3A1-3457-22EC-1CEA-54D1C286AEA8}"/>
              </a:ext>
            </a:extLst>
          </p:cNvPr>
          <p:cNvSpPr txBox="1"/>
          <p:nvPr/>
        </p:nvSpPr>
        <p:spPr>
          <a:xfrm>
            <a:off x="1618457" y="2949496"/>
            <a:ext cx="4952649" cy="369332"/>
          </a:xfrm>
          <a:prstGeom prst="rect">
            <a:avLst/>
          </a:prstGeom>
          <a:noFill/>
        </p:spPr>
        <p:txBody>
          <a:bodyPr wrap="square" rtlCol="0">
            <a:spAutoFit/>
          </a:bodyPr>
          <a:lstStyle/>
          <a:p>
            <a:r>
              <a:rPr kumimoji="1" lang="ja-JP" altLang="en-US" dirty="0">
                <a:latin typeface="ＭＳ Ｐゴシック" panose="020B0600070205080204" pitchFamily="50" charset="-128"/>
                <a:ea typeface="ＭＳ Ｐゴシック" panose="020B0600070205080204" pitchFamily="50" charset="-128"/>
              </a:rPr>
              <a:t>②有望な編成プランのみをシミュレーションで評価</a:t>
            </a:r>
          </a:p>
        </p:txBody>
      </p:sp>
      <p:cxnSp>
        <p:nvCxnSpPr>
          <p:cNvPr id="57" name="直線矢印コネクタ 56">
            <a:extLst>
              <a:ext uri="{FF2B5EF4-FFF2-40B4-BE49-F238E27FC236}">
                <a16:creationId xmlns:a16="http://schemas.microsoft.com/office/drawing/2014/main" id="{0BDA7F87-68A1-B119-DF3B-671EEEFBEFB1}"/>
              </a:ext>
            </a:extLst>
          </p:cNvPr>
          <p:cNvCxnSpPr>
            <a:cxnSpLocks/>
            <a:endCxn id="47" idx="1"/>
          </p:cNvCxnSpPr>
          <p:nvPr/>
        </p:nvCxnSpPr>
        <p:spPr>
          <a:xfrm>
            <a:off x="3137156" y="4003542"/>
            <a:ext cx="191675" cy="23041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8" name="直線矢印コネクタ 57">
            <a:extLst>
              <a:ext uri="{FF2B5EF4-FFF2-40B4-BE49-F238E27FC236}">
                <a16:creationId xmlns:a16="http://schemas.microsoft.com/office/drawing/2014/main" id="{0243CCAC-E364-F91E-CA5D-DB9C74A0869F}"/>
              </a:ext>
            </a:extLst>
          </p:cNvPr>
          <p:cNvCxnSpPr>
            <a:cxnSpLocks/>
            <a:endCxn id="48" idx="1"/>
          </p:cNvCxnSpPr>
          <p:nvPr/>
        </p:nvCxnSpPr>
        <p:spPr>
          <a:xfrm>
            <a:off x="3059345" y="3986288"/>
            <a:ext cx="1947164" cy="16930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59" name="図 58">
            <a:extLst>
              <a:ext uri="{FF2B5EF4-FFF2-40B4-BE49-F238E27FC236}">
                <a16:creationId xmlns:a16="http://schemas.microsoft.com/office/drawing/2014/main" id="{89B227A8-987A-9E17-CD23-4AE3B49C5ED3}"/>
              </a:ext>
            </a:extLst>
          </p:cNvPr>
          <p:cNvPicPr>
            <a:picLocks noChangeAspect="1"/>
          </p:cNvPicPr>
          <p:nvPr/>
        </p:nvPicPr>
        <p:blipFill rotWithShape="1">
          <a:blip r:embed="rId2" cstate="hqprint">
            <a:extLst>
              <a:ext uri="{28A0092B-C50C-407E-A947-70E740481C1C}">
                <a14:useLocalDpi xmlns:a14="http://schemas.microsoft.com/office/drawing/2010/main" val="0"/>
              </a:ext>
            </a:extLst>
          </a:blip>
          <a:srcRect l="5353" t="13155" r="53585" b="42048"/>
          <a:stretch/>
        </p:blipFill>
        <p:spPr>
          <a:xfrm>
            <a:off x="5042206" y="4214207"/>
            <a:ext cx="706443" cy="552004"/>
          </a:xfrm>
          <a:prstGeom prst="rect">
            <a:avLst/>
          </a:prstGeom>
        </p:spPr>
      </p:pic>
      <p:sp>
        <p:nvSpPr>
          <p:cNvPr id="60" name="テキスト ボックス 59">
            <a:extLst>
              <a:ext uri="{FF2B5EF4-FFF2-40B4-BE49-F238E27FC236}">
                <a16:creationId xmlns:a16="http://schemas.microsoft.com/office/drawing/2014/main" id="{574950A3-7783-40DB-7284-80D930CE1EDC}"/>
              </a:ext>
            </a:extLst>
          </p:cNvPr>
          <p:cNvSpPr txBox="1"/>
          <p:nvPr/>
        </p:nvSpPr>
        <p:spPr>
          <a:xfrm>
            <a:off x="5706443" y="4266994"/>
            <a:ext cx="572593" cy="369332"/>
          </a:xfrm>
          <a:prstGeom prst="rect">
            <a:avLst/>
          </a:prstGeom>
          <a:noFill/>
        </p:spPr>
        <p:txBody>
          <a:bodyPr wrap="none" rtlCol="0">
            <a:spAutoFit/>
          </a:bodyPr>
          <a:lstStyle/>
          <a:p>
            <a:r>
              <a:rPr kumimoji="1" lang="en-US" altLang="ja-JP" dirty="0">
                <a:latin typeface="ＭＳ Ｐゴシック" panose="020B0600070205080204" pitchFamily="50" charset="-128"/>
                <a:ea typeface="ＭＳ Ｐゴシック" panose="020B0600070205080204" pitchFamily="50" charset="-128"/>
              </a:rPr>
              <a:t>×</a:t>
            </a:r>
            <a:r>
              <a:rPr kumimoji="1" lang="ja-JP" altLang="en-US" dirty="0">
                <a:latin typeface="ＭＳ Ｐゴシック" panose="020B0600070205080204" pitchFamily="50" charset="-128"/>
                <a:ea typeface="ＭＳ Ｐゴシック" panose="020B0600070205080204" pitchFamily="50" charset="-128"/>
              </a:rPr>
              <a:t>３</a:t>
            </a:r>
          </a:p>
        </p:txBody>
      </p:sp>
      <p:pic>
        <p:nvPicPr>
          <p:cNvPr id="63" name="図 62">
            <a:extLst>
              <a:ext uri="{FF2B5EF4-FFF2-40B4-BE49-F238E27FC236}">
                <a16:creationId xmlns:a16="http://schemas.microsoft.com/office/drawing/2014/main" id="{38E44AB4-BBAE-58E1-11C0-AF25B64745EA}"/>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l="5353" t="59764" r="53585"/>
          <a:stretch/>
        </p:blipFill>
        <p:spPr>
          <a:xfrm>
            <a:off x="3375202" y="4258804"/>
            <a:ext cx="854024" cy="599378"/>
          </a:xfrm>
          <a:prstGeom prst="rect">
            <a:avLst/>
          </a:prstGeom>
        </p:spPr>
      </p:pic>
      <p:pic>
        <p:nvPicPr>
          <p:cNvPr id="64" name="図 63">
            <a:extLst>
              <a:ext uri="{FF2B5EF4-FFF2-40B4-BE49-F238E27FC236}">
                <a16:creationId xmlns:a16="http://schemas.microsoft.com/office/drawing/2014/main" id="{83E13DC0-C2FE-D0BC-DE99-9CFB77766A96}"/>
              </a:ext>
            </a:extLst>
          </p:cNvPr>
          <p:cNvPicPr>
            <a:picLocks noChangeAspect="1"/>
          </p:cNvPicPr>
          <p:nvPr/>
        </p:nvPicPr>
        <p:blipFill>
          <a:blip r:embed="rId4"/>
          <a:stretch>
            <a:fillRect/>
          </a:stretch>
        </p:blipFill>
        <p:spPr>
          <a:xfrm>
            <a:off x="1658254" y="3353303"/>
            <a:ext cx="2148191" cy="932767"/>
          </a:xfrm>
          <a:prstGeom prst="rect">
            <a:avLst/>
          </a:prstGeom>
        </p:spPr>
      </p:pic>
      <p:sp>
        <p:nvSpPr>
          <p:cNvPr id="65" name="テキスト ボックス 64">
            <a:extLst>
              <a:ext uri="{FF2B5EF4-FFF2-40B4-BE49-F238E27FC236}">
                <a16:creationId xmlns:a16="http://schemas.microsoft.com/office/drawing/2014/main" id="{B4F24990-878D-CDC2-99C9-70EE3AD001F3}"/>
              </a:ext>
            </a:extLst>
          </p:cNvPr>
          <p:cNvSpPr txBox="1"/>
          <p:nvPr/>
        </p:nvSpPr>
        <p:spPr>
          <a:xfrm>
            <a:off x="2284005" y="3500040"/>
            <a:ext cx="946093" cy="461665"/>
          </a:xfrm>
          <a:prstGeom prst="rect">
            <a:avLst/>
          </a:prstGeom>
          <a:noFill/>
        </p:spPr>
        <p:txBody>
          <a:bodyPr wrap="none" rtlCol="0">
            <a:spAutoFit/>
          </a:bodyPr>
          <a:lstStyle/>
          <a:p>
            <a:r>
              <a:rPr kumimoji="1" lang="ja-JP" altLang="en-US" sz="2400" dirty="0">
                <a:latin typeface="ＭＳ Ｐゴシック" panose="020B0600070205080204" pitchFamily="50" charset="-128"/>
                <a:ea typeface="ＭＳ Ｐゴシック" panose="020B0600070205080204" pitchFamily="50" charset="-128"/>
              </a:rPr>
              <a:t>タスク</a:t>
            </a:r>
          </a:p>
        </p:txBody>
      </p:sp>
      <p:sp>
        <p:nvSpPr>
          <p:cNvPr id="66" name="テキスト ボックス 65">
            <a:extLst>
              <a:ext uri="{FF2B5EF4-FFF2-40B4-BE49-F238E27FC236}">
                <a16:creationId xmlns:a16="http://schemas.microsoft.com/office/drawing/2014/main" id="{D03ABE99-B1A7-D8B9-9C3E-9DDC7B0D5DB9}"/>
              </a:ext>
            </a:extLst>
          </p:cNvPr>
          <p:cNvSpPr txBox="1"/>
          <p:nvPr/>
        </p:nvSpPr>
        <p:spPr>
          <a:xfrm>
            <a:off x="3855849" y="3719225"/>
            <a:ext cx="1622560" cy="338554"/>
          </a:xfrm>
          <a:prstGeom prst="rect">
            <a:avLst/>
          </a:prstGeom>
          <a:noFill/>
        </p:spPr>
        <p:txBody>
          <a:bodyPr wrap="none" rtlCol="0">
            <a:spAutoFit/>
          </a:bodyPr>
          <a:lstStyle/>
          <a:p>
            <a:r>
              <a:rPr lang="ja-JP" altLang="en-US" sz="1600" dirty="0">
                <a:latin typeface="ＭＳ Ｐゴシック" panose="020B0600070205080204" pitchFamily="50" charset="-128"/>
                <a:ea typeface="ＭＳ Ｐゴシック" panose="020B0600070205080204" pitchFamily="50" charset="-128"/>
              </a:rPr>
              <a:t>スケジューリング</a:t>
            </a:r>
            <a:endParaRPr kumimoji="1" lang="ja-JP" altLang="en-US" sz="1600" dirty="0">
              <a:solidFill>
                <a:schemeClr val="accent5">
                  <a:lumMod val="50000"/>
                </a:schemeClr>
              </a:solidFill>
              <a:latin typeface="ＭＳ Ｐゴシック" panose="020B0600070205080204" pitchFamily="50" charset="-128"/>
              <a:ea typeface="ＭＳ Ｐゴシック" panose="020B0600070205080204" pitchFamily="50" charset="-128"/>
            </a:endParaRPr>
          </a:p>
        </p:txBody>
      </p:sp>
      <p:pic>
        <p:nvPicPr>
          <p:cNvPr id="67" name="Picture 2" descr="ヒトの進化」のイメージは間違いだったことがゲノム比較分析で判明 | クーリエ・ジャポン">
            <a:extLst>
              <a:ext uri="{FF2B5EF4-FFF2-40B4-BE49-F238E27FC236}">
                <a16:creationId xmlns:a16="http://schemas.microsoft.com/office/drawing/2014/main" id="{CB207182-5485-CB69-47DE-7BB764A3C6C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48698" y="5128192"/>
            <a:ext cx="2115608" cy="1190029"/>
          </a:xfrm>
          <a:prstGeom prst="rect">
            <a:avLst/>
          </a:prstGeom>
          <a:noFill/>
          <a:extLst>
            <a:ext uri="{909E8E84-426E-40DD-AFC4-6F175D3DCCD1}">
              <a14:hiddenFill xmlns:a14="http://schemas.microsoft.com/office/drawing/2010/main">
                <a:solidFill>
                  <a:srgbClr val="FFFFFF"/>
                </a:solidFill>
              </a14:hiddenFill>
            </a:ext>
          </a:extLst>
        </p:spPr>
      </p:pic>
      <p:sp>
        <p:nvSpPr>
          <p:cNvPr id="68" name="テキスト ボックス 67">
            <a:extLst>
              <a:ext uri="{FF2B5EF4-FFF2-40B4-BE49-F238E27FC236}">
                <a16:creationId xmlns:a16="http://schemas.microsoft.com/office/drawing/2014/main" id="{5EEAC3B6-217A-102E-E59F-85605CFF99BB}"/>
              </a:ext>
            </a:extLst>
          </p:cNvPr>
          <p:cNvSpPr txBox="1"/>
          <p:nvPr/>
        </p:nvSpPr>
        <p:spPr>
          <a:xfrm>
            <a:off x="6933138" y="6298818"/>
            <a:ext cx="2210862" cy="400110"/>
          </a:xfrm>
          <a:prstGeom prst="rect">
            <a:avLst/>
          </a:prstGeom>
          <a:noFill/>
        </p:spPr>
        <p:txBody>
          <a:bodyPr wrap="none" rtlCol="0">
            <a:spAutoFit/>
          </a:bodyPr>
          <a:lstStyle/>
          <a:p>
            <a:r>
              <a:rPr kumimoji="1" lang="ja-JP" altLang="en-US" sz="2000" dirty="0">
                <a:latin typeface="ＭＳ Ｐゴシック" panose="020B0600070205080204" pitchFamily="50" charset="-128"/>
                <a:ea typeface="ＭＳ Ｐゴシック" panose="020B0600070205080204" pitchFamily="50" charset="-128"/>
              </a:rPr>
              <a:t>進化計算で最適化</a:t>
            </a:r>
          </a:p>
        </p:txBody>
      </p:sp>
      <p:sp>
        <p:nvSpPr>
          <p:cNvPr id="72" name="正方形/長方形 71">
            <a:extLst>
              <a:ext uri="{FF2B5EF4-FFF2-40B4-BE49-F238E27FC236}">
                <a16:creationId xmlns:a16="http://schemas.microsoft.com/office/drawing/2014/main" id="{6F620B52-CBB0-97AE-3425-649AF51F4298}"/>
              </a:ext>
            </a:extLst>
          </p:cNvPr>
          <p:cNvSpPr/>
          <p:nvPr/>
        </p:nvSpPr>
        <p:spPr>
          <a:xfrm>
            <a:off x="251738" y="1357519"/>
            <a:ext cx="8698749" cy="1400383"/>
          </a:xfrm>
          <a:prstGeom prst="rect">
            <a:avLst/>
          </a:prstGeom>
        </p:spPr>
        <p:txBody>
          <a:bodyPr wrap="square">
            <a:spAutoFit/>
          </a:bodyPr>
          <a:lstStyle/>
          <a:p>
            <a:pPr marL="457200" indent="-457200" algn="just" defTabSz="914400">
              <a:spcAft>
                <a:spcPts val="600"/>
              </a:spcAft>
              <a:buFont typeface="+mj-ea"/>
              <a:buAutoNum type="circleNumDbPlain"/>
              <a:defRPr/>
            </a:pPr>
            <a:r>
              <a:rPr lang="ja-JP" altLang="en-US" sz="2000" dirty="0">
                <a:latin typeface="ＭＳ Ｐゴシック" panose="020B0600070205080204" pitchFamily="50" charset="-128"/>
                <a:ea typeface="ＭＳ Ｐゴシック" panose="020B0600070205080204" pitchFamily="50" charset="-128"/>
              </a:rPr>
              <a:t>ロボット単体の運動能力など、シミュレーションを行う必要のない評価関数を用いて</a:t>
            </a:r>
            <a:r>
              <a:rPr kumimoji="1" lang="ja-JP" altLang="en-US" sz="2000" dirty="0">
                <a:solidFill>
                  <a:srgbClr val="FF0000"/>
                </a:solidFill>
                <a:latin typeface="ＭＳ Ｐゴシック" panose="020B0600070205080204" pitchFamily="50" charset="-128"/>
                <a:ea typeface="ＭＳ Ｐゴシック" panose="020B0600070205080204" pitchFamily="50" charset="-128"/>
              </a:rPr>
              <a:t>進化型</a:t>
            </a:r>
            <a:r>
              <a:rPr lang="ja-JP" altLang="en-US" sz="2000" dirty="0">
                <a:solidFill>
                  <a:srgbClr val="FF0000"/>
                </a:solidFill>
                <a:latin typeface="ＭＳ Ｐゴシック" panose="020B0600070205080204" pitchFamily="50" charset="-128"/>
                <a:ea typeface="ＭＳ Ｐゴシック" panose="020B0600070205080204" pitchFamily="50" charset="-128"/>
              </a:rPr>
              <a:t>多目的最適化</a:t>
            </a:r>
            <a:r>
              <a:rPr lang="ja-JP" altLang="en-US" sz="2000" dirty="0">
                <a:latin typeface="ＭＳ Ｐゴシック" panose="020B0600070205080204" pitchFamily="50" charset="-128"/>
                <a:ea typeface="ＭＳ Ｐゴシック" panose="020B0600070205080204" pitchFamily="50" charset="-128"/>
              </a:rPr>
              <a:t>でロボット編成プランを選別</a:t>
            </a:r>
            <a:endParaRPr lang="en-US" altLang="ja-JP" sz="2000" dirty="0">
              <a:latin typeface="ＭＳ Ｐゴシック" panose="020B0600070205080204" pitchFamily="50" charset="-128"/>
              <a:ea typeface="ＭＳ Ｐゴシック" panose="020B0600070205080204" pitchFamily="50" charset="-128"/>
            </a:endParaRPr>
          </a:p>
          <a:p>
            <a:pPr marL="457200" indent="-457200" algn="just" defTabSz="914400">
              <a:spcAft>
                <a:spcPts val="600"/>
              </a:spcAft>
              <a:buFont typeface="+mj-ea"/>
              <a:buAutoNum type="circleNumDbPlain"/>
              <a:defRPr/>
            </a:pPr>
            <a:r>
              <a:rPr lang="ja-JP" altLang="en-US" sz="2000" dirty="0">
                <a:latin typeface="ＭＳ Ｐゴシック" panose="020B0600070205080204" pitchFamily="50" charset="-128"/>
                <a:ea typeface="ＭＳ Ｐゴシック" panose="020B0600070205080204" pitchFamily="50" charset="-128"/>
              </a:rPr>
              <a:t>有望な配分プランにのみシミュレーションを適用することで、計算コストを　　大幅にカット</a:t>
            </a:r>
            <a:endParaRPr lang="en-US" altLang="ja-JP" sz="2000" dirty="0">
              <a:latin typeface="ＭＳ Ｐゴシック" panose="020B0600070205080204" pitchFamily="50" charset="-128"/>
              <a:ea typeface="ＭＳ Ｐゴシック" panose="020B0600070205080204" pitchFamily="50" charset="-128"/>
            </a:endParaRPr>
          </a:p>
        </p:txBody>
      </p:sp>
      <p:sp>
        <p:nvSpPr>
          <p:cNvPr id="108" name="テキスト ボックス 107">
            <a:extLst>
              <a:ext uri="{FF2B5EF4-FFF2-40B4-BE49-F238E27FC236}">
                <a16:creationId xmlns:a16="http://schemas.microsoft.com/office/drawing/2014/main" id="{7C49D05F-DE86-038F-D50B-A87A21D0A2F9}"/>
              </a:ext>
            </a:extLst>
          </p:cNvPr>
          <p:cNvSpPr txBox="1"/>
          <p:nvPr/>
        </p:nvSpPr>
        <p:spPr>
          <a:xfrm>
            <a:off x="1273816" y="6268096"/>
            <a:ext cx="1641796" cy="400110"/>
          </a:xfrm>
          <a:prstGeom prst="rect">
            <a:avLst/>
          </a:prstGeom>
          <a:noFill/>
        </p:spPr>
        <p:txBody>
          <a:bodyPr wrap="none" rtlCol="0">
            <a:spAutoFit/>
          </a:bodyPr>
          <a:lstStyle/>
          <a:p>
            <a:r>
              <a:rPr lang="ja-JP" altLang="en-US" sz="2000" dirty="0">
                <a:latin typeface="ＭＳ Ｐゴシック" panose="020B0600070205080204" pitchFamily="50" charset="-128"/>
                <a:ea typeface="ＭＳ Ｐゴシック" panose="020B0600070205080204" pitchFamily="50" charset="-128"/>
              </a:rPr>
              <a:t>２目的最適化</a:t>
            </a:r>
          </a:p>
        </p:txBody>
      </p:sp>
      <p:cxnSp>
        <p:nvCxnSpPr>
          <p:cNvPr id="109" name="直線矢印コネクタ 108">
            <a:extLst>
              <a:ext uri="{FF2B5EF4-FFF2-40B4-BE49-F238E27FC236}">
                <a16:creationId xmlns:a16="http://schemas.microsoft.com/office/drawing/2014/main" id="{8AEFE010-3CBA-1061-5D51-AB86EBD8DA4D}"/>
              </a:ext>
            </a:extLst>
          </p:cNvPr>
          <p:cNvCxnSpPr>
            <a:cxnSpLocks/>
          </p:cNvCxnSpPr>
          <p:nvPr/>
        </p:nvCxnSpPr>
        <p:spPr>
          <a:xfrm>
            <a:off x="767920" y="6281587"/>
            <a:ext cx="2952000" cy="0"/>
          </a:xfrm>
          <a:prstGeom prst="straightConnector1">
            <a:avLst/>
          </a:prstGeom>
          <a:ln w="28575">
            <a:solidFill>
              <a:schemeClr val="tx1"/>
            </a:solidFill>
            <a:headEnd type="none" w="med" len="med"/>
            <a:tailEnd type="arrow" w="lg" len="lg"/>
          </a:ln>
        </p:spPr>
        <p:style>
          <a:lnRef idx="1">
            <a:schemeClr val="accent1"/>
          </a:lnRef>
          <a:fillRef idx="0">
            <a:schemeClr val="accent1"/>
          </a:fillRef>
          <a:effectRef idx="0">
            <a:schemeClr val="accent1"/>
          </a:effectRef>
          <a:fontRef idx="minor">
            <a:schemeClr val="tx1"/>
          </a:fontRef>
        </p:style>
      </p:cxnSp>
      <p:sp>
        <p:nvSpPr>
          <p:cNvPr id="110" name="テキスト ボックス 109">
            <a:extLst>
              <a:ext uri="{FF2B5EF4-FFF2-40B4-BE49-F238E27FC236}">
                <a16:creationId xmlns:a16="http://schemas.microsoft.com/office/drawing/2014/main" id="{554E9E7A-177B-B5F6-A79A-B9AB0A11B339}"/>
              </a:ext>
            </a:extLst>
          </p:cNvPr>
          <p:cNvSpPr txBox="1"/>
          <p:nvPr/>
        </p:nvSpPr>
        <p:spPr>
          <a:xfrm>
            <a:off x="3730987" y="6082181"/>
            <a:ext cx="2031325" cy="369332"/>
          </a:xfrm>
          <a:prstGeom prst="rect">
            <a:avLst/>
          </a:prstGeom>
          <a:noFill/>
        </p:spPr>
        <p:txBody>
          <a:bodyPr wrap="none" rtlCol="0">
            <a:spAutoFit/>
          </a:bodyPr>
          <a:lstStyle/>
          <a:p>
            <a:r>
              <a:rPr lang="ja-JP" altLang="en-US" dirty="0">
                <a:latin typeface="ＭＳ Ｐゴシック" panose="020B0600070205080204" pitchFamily="50" charset="-128"/>
                <a:ea typeface="ＭＳ Ｐゴシック" panose="020B0600070205080204" pitchFamily="50" charset="-128"/>
              </a:rPr>
              <a:t>運動能力（最大化）</a:t>
            </a:r>
          </a:p>
        </p:txBody>
      </p:sp>
      <p:cxnSp>
        <p:nvCxnSpPr>
          <p:cNvPr id="112" name="直線矢印コネクタ 111">
            <a:extLst>
              <a:ext uri="{FF2B5EF4-FFF2-40B4-BE49-F238E27FC236}">
                <a16:creationId xmlns:a16="http://schemas.microsoft.com/office/drawing/2014/main" id="{F09F0A54-D1A2-0496-40F2-784FFC66BE32}"/>
              </a:ext>
            </a:extLst>
          </p:cNvPr>
          <p:cNvCxnSpPr>
            <a:cxnSpLocks/>
          </p:cNvCxnSpPr>
          <p:nvPr/>
        </p:nvCxnSpPr>
        <p:spPr>
          <a:xfrm flipV="1">
            <a:off x="886000" y="5032062"/>
            <a:ext cx="0" cy="1404000"/>
          </a:xfrm>
          <a:prstGeom prst="straightConnector1">
            <a:avLst/>
          </a:prstGeom>
          <a:ln w="28575">
            <a:solidFill>
              <a:schemeClr val="tx1"/>
            </a:solidFill>
            <a:headEnd type="none" w="med" len="med"/>
            <a:tailEnd type="arrow" w="lg" len="lg"/>
          </a:ln>
        </p:spPr>
        <p:style>
          <a:lnRef idx="1">
            <a:schemeClr val="accent1"/>
          </a:lnRef>
          <a:fillRef idx="0">
            <a:schemeClr val="accent1"/>
          </a:fillRef>
          <a:effectRef idx="0">
            <a:schemeClr val="accent1"/>
          </a:effectRef>
          <a:fontRef idx="minor">
            <a:schemeClr val="tx1"/>
          </a:fontRef>
        </p:style>
      </p:cxnSp>
      <p:grpSp>
        <p:nvGrpSpPr>
          <p:cNvPr id="113" name="グループ化 112">
            <a:extLst>
              <a:ext uri="{FF2B5EF4-FFF2-40B4-BE49-F238E27FC236}">
                <a16:creationId xmlns:a16="http://schemas.microsoft.com/office/drawing/2014/main" id="{567AB9D9-231D-723B-1613-B7BFA974479E}"/>
              </a:ext>
            </a:extLst>
          </p:cNvPr>
          <p:cNvGrpSpPr>
            <a:grpSpLocks noChangeAspect="1"/>
          </p:cNvGrpSpPr>
          <p:nvPr/>
        </p:nvGrpSpPr>
        <p:grpSpPr>
          <a:xfrm rot="10800000" flipH="1">
            <a:off x="1082609" y="5114556"/>
            <a:ext cx="1933261" cy="1140239"/>
            <a:chOff x="1330050" y="3657600"/>
            <a:chExt cx="3259184" cy="1922272"/>
          </a:xfrm>
        </p:grpSpPr>
        <p:sp>
          <p:nvSpPr>
            <p:cNvPr id="114" name="フリーフォーム 27">
              <a:extLst>
                <a:ext uri="{FF2B5EF4-FFF2-40B4-BE49-F238E27FC236}">
                  <a16:creationId xmlns:a16="http://schemas.microsoft.com/office/drawing/2014/main" id="{FA029527-7C45-8698-12DE-1F079B770E2C}"/>
                </a:ext>
              </a:extLst>
            </p:cNvPr>
            <p:cNvSpPr/>
            <p:nvPr/>
          </p:nvSpPr>
          <p:spPr>
            <a:xfrm>
              <a:off x="1371840" y="3733801"/>
              <a:ext cx="3144449" cy="1719835"/>
            </a:xfrm>
            <a:custGeom>
              <a:avLst/>
              <a:gdLst>
                <a:gd name="connsiteX0" fmla="*/ 0 w 3170582"/>
                <a:gd name="connsiteY0" fmla="*/ 0 h 2236304"/>
                <a:gd name="connsiteX1" fmla="*/ 1948069 w 3170582"/>
                <a:gd name="connsiteY1" fmla="*/ 536713 h 2236304"/>
                <a:gd name="connsiteX2" fmla="*/ 3170582 w 3170582"/>
                <a:gd name="connsiteY2" fmla="*/ 2236304 h 2236304"/>
                <a:gd name="connsiteX0" fmla="*/ 0 w 3220277"/>
                <a:gd name="connsiteY0" fmla="*/ 0 h 2345634"/>
                <a:gd name="connsiteX1" fmla="*/ 1997764 w 3220277"/>
                <a:gd name="connsiteY1" fmla="*/ 646043 h 2345634"/>
                <a:gd name="connsiteX2" fmla="*/ 3220277 w 3220277"/>
                <a:gd name="connsiteY2" fmla="*/ 2345634 h 2345634"/>
                <a:gd name="connsiteX0" fmla="*/ 0 w 3240156"/>
                <a:gd name="connsiteY0" fmla="*/ 0 h 2454964"/>
                <a:gd name="connsiteX1" fmla="*/ 1997764 w 3240156"/>
                <a:gd name="connsiteY1" fmla="*/ 646043 h 2454964"/>
                <a:gd name="connsiteX2" fmla="*/ 3240156 w 3240156"/>
                <a:gd name="connsiteY2" fmla="*/ 2454964 h 2454964"/>
                <a:gd name="connsiteX0" fmla="*/ 0 w 3240156"/>
                <a:gd name="connsiteY0" fmla="*/ 0 h 2454964"/>
                <a:gd name="connsiteX1" fmla="*/ 1848677 w 3240156"/>
                <a:gd name="connsiteY1" fmla="*/ 785190 h 2454964"/>
                <a:gd name="connsiteX2" fmla="*/ 3240156 w 3240156"/>
                <a:gd name="connsiteY2" fmla="*/ 2454964 h 2454964"/>
                <a:gd name="connsiteX0" fmla="*/ 0 w 3240255"/>
                <a:gd name="connsiteY0" fmla="*/ 0 h 2454964"/>
                <a:gd name="connsiteX1" fmla="*/ 1848677 w 3240255"/>
                <a:gd name="connsiteY1" fmla="*/ 785190 h 2454964"/>
                <a:gd name="connsiteX2" fmla="*/ 3240156 w 3240255"/>
                <a:gd name="connsiteY2" fmla="*/ 2454964 h 2454964"/>
                <a:gd name="connsiteX0" fmla="*/ 0 w 3144013"/>
                <a:gd name="connsiteY0" fmla="*/ 0 h 2060329"/>
                <a:gd name="connsiteX1" fmla="*/ 1848677 w 3144013"/>
                <a:gd name="connsiteY1" fmla="*/ 785190 h 2060329"/>
                <a:gd name="connsiteX2" fmla="*/ 3143903 w 3144013"/>
                <a:gd name="connsiteY2" fmla="*/ 2060329 h 2060329"/>
                <a:gd name="connsiteX0" fmla="*/ 0 w 3143903"/>
                <a:gd name="connsiteY0" fmla="*/ 0 h 2060329"/>
                <a:gd name="connsiteX1" fmla="*/ 1848677 w 3143903"/>
                <a:gd name="connsiteY1" fmla="*/ 785190 h 2060329"/>
                <a:gd name="connsiteX2" fmla="*/ 3143903 w 3143903"/>
                <a:gd name="connsiteY2" fmla="*/ 2060329 h 2060329"/>
              </a:gdLst>
              <a:ahLst/>
              <a:cxnLst>
                <a:cxn ang="0">
                  <a:pos x="connsiteX0" y="connsiteY0"/>
                </a:cxn>
                <a:cxn ang="0">
                  <a:pos x="connsiteX1" y="connsiteY1"/>
                </a:cxn>
                <a:cxn ang="0">
                  <a:pos x="connsiteX2" y="connsiteY2"/>
                </a:cxn>
              </a:cxnLst>
              <a:rect l="l" t="t" r="r" b="b"/>
              <a:pathLst>
                <a:path w="3143903" h="2060329">
                  <a:moveTo>
                    <a:pt x="0" y="0"/>
                  </a:moveTo>
                  <a:cubicBezTo>
                    <a:pt x="709819" y="81998"/>
                    <a:pt x="1324693" y="441802"/>
                    <a:pt x="1848677" y="785190"/>
                  </a:cubicBezTo>
                  <a:cubicBezTo>
                    <a:pt x="2372661" y="1128578"/>
                    <a:pt x="3000666" y="1465524"/>
                    <a:pt x="3143903" y="2060329"/>
                  </a:cubicBezTo>
                </a:path>
              </a:pathLst>
            </a:cu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15" name="円/楕円 53">
              <a:extLst>
                <a:ext uri="{FF2B5EF4-FFF2-40B4-BE49-F238E27FC236}">
                  <a16:creationId xmlns:a16="http://schemas.microsoft.com/office/drawing/2014/main" id="{1421328A-D765-57BD-C2E0-E51076844CA7}"/>
                </a:ext>
              </a:extLst>
            </p:cNvPr>
            <p:cNvSpPr/>
            <p:nvPr/>
          </p:nvSpPr>
          <p:spPr>
            <a:xfrm>
              <a:off x="2700503" y="4786844"/>
              <a:ext cx="180031"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116" name="円/楕円 54">
              <a:extLst>
                <a:ext uri="{FF2B5EF4-FFF2-40B4-BE49-F238E27FC236}">
                  <a16:creationId xmlns:a16="http://schemas.microsoft.com/office/drawing/2014/main" id="{717F5351-D17B-82B7-9B41-42F3A6107C32}"/>
                </a:ext>
              </a:extLst>
            </p:cNvPr>
            <p:cNvSpPr/>
            <p:nvPr/>
          </p:nvSpPr>
          <p:spPr>
            <a:xfrm>
              <a:off x="1330050" y="4144075"/>
              <a:ext cx="180031"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117" name="円/楕円 55">
              <a:extLst>
                <a:ext uri="{FF2B5EF4-FFF2-40B4-BE49-F238E27FC236}">
                  <a16:creationId xmlns:a16="http://schemas.microsoft.com/office/drawing/2014/main" id="{C954D204-A217-9AF1-9CB0-31517E3E4EA4}"/>
                </a:ext>
              </a:extLst>
            </p:cNvPr>
            <p:cNvSpPr/>
            <p:nvPr/>
          </p:nvSpPr>
          <p:spPr>
            <a:xfrm>
              <a:off x="1370611" y="5197520"/>
              <a:ext cx="180031"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118" name="円/楕円 56">
              <a:extLst>
                <a:ext uri="{FF2B5EF4-FFF2-40B4-BE49-F238E27FC236}">
                  <a16:creationId xmlns:a16="http://schemas.microsoft.com/office/drawing/2014/main" id="{C1DAE0FD-789C-555B-FC2C-3B7889A083B7}"/>
                </a:ext>
              </a:extLst>
            </p:cNvPr>
            <p:cNvSpPr/>
            <p:nvPr/>
          </p:nvSpPr>
          <p:spPr>
            <a:xfrm>
              <a:off x="1932717" y="5399872"/>
              <a:ext cx="180031"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119" name="円/楕円 57">
              <a:extLst>
                <a:ext uri="{FF2B5EF4-FFF2-40B4-BE49-F238E27FC236}">
                  <a16:creationId xmlns:a16="http://schemas.microsoft.com/office/drawing/2014/main" id="{35029E39-F6A8-D294-B957-A98CC111C97E}"/>
                </a:ext>
              </a:extLst>
            </p:cNvPr>
            <p:cNvSpPr/>
            <p:nvPr/>
          </p:nvSpPr>
          <p:spPr>
            <a:xfrm>
              <a:off x="1628914" y="4664480"/>
              <a:ext cx="180031"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120" name="円/楕円 58">
              <a:extLst>
                <a:ext uri="{FF2B5EF4-FFF2-40B4-BE49-F238E27FC236}">
                  <a16:creationId xmlns:a16="http://schemas.microsoft.com/office/drawing/2014/main" id="{AC7401B2-D5F7-2C59-DC03-B9C95191C1A1}"/>
                </a:ext>
              </a:extLst>
            </p:cNvPr>
            <p:cNvSpPr/>
            <p:nvPr/>
          </p:nvSpPr>
          <p:spPr>
            <a:xfrm>
              <a:off x="1815282" y="4194755"/>
              <a:ext cx="180031"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121" name="円/楕円 59">
              <a:extLst>
                <a:ext uri="{FF2B5EF4-FFF2-40B4-BE49-F238E27FC236}">
                  <a16:creationId xmlns:a16="http://schemas.microsoft.com/office/drawing/2014/main" id="{6F00105D-0865-F074-8BA4-99E261BC5700}"/>
                </a:ext>
              </a:extLst>
            </p:cNvPr>
            <p:cNvSpPr/>
            <p:nvPr/>
          </p:nvSpPr>
          <p:spPr>
            <a:xfrm>
              <a:off x="3358463" y="5343763"/>
              <a:ext cx="180031"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122" name="円/楕円 60">
              <a:extLst>
                <a:ext uri="{FF2B5EF4-FFF2-40B4-BE49-F238E27FC236}">
                  <a16:creationId xmlns:a16="http://schemas.microsoft.com/office/drawing/2014/main" id="{E18D3053-4BB2-63E9-7BC0-66DBC7625512}"/>
                </a:ext>
              </a:extLst>
            </p:cNvPr>
            <p:cNvSpPr/>
            <p:nvPr/>
          </p:nvSpPr>
          <p:spPr>
            <a:xfrm>
              <a:off x="3785212" y="4682661"/>
              <a:ext cx="180031" cy="180000"/>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123" name="円/楕円 61">
              <a:extLst>
                <a:ext uri="{FF2B5EF4-FFF2-40B4-BE49-F238E27FC236}">
                  <a16:creationId xmlns:a16="http://schemas.microsoft.com/office/drawing/2014/main" id="{12B2282B-3A8A-1563-DA18-DE4A50330031}"/>
                </a:ext>
              </a:extLst>
            </p:cNvPr>
            <p:cNvSpPr/>
            <p:nvPr/>
          </p:nvSpPr>
          <p:spPr>
            <a:xfrm>
              <a:off x="2969727" y="4243508"/>
              <a:ext cx="180031" cy="180000"/>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124" name="円/楕円 62">
              <a:extLst>
                <a:ext uri="{FF2B5EF4-FFF2-40B4-BE49-F238E27FC236}">
                  <a16:creationId xmlns:a16="http://schemas.microsoft.com/office/drawing/2014/main" id="{9BF47840-1792-733E-727C-435841BA70DC}"/>
                </a:ext>
              </a:extLst>
            </p:cNvPr>
            <p:cNvSpPr/>
            <p:nvPr/>
          </p:nvSpPr>
          <p:spPr>
            <a:xfrm>
              <a:off x="2374676" y="3945905"/>
              <a:ext cx="180031" cy="180000"/>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125" name="円/楕円 63">
              <a:extLst>
                <a:ext uri="{FF2B5EF4-FFF2-40B4-BE49-F238E27FC236}">
                  <a16:creationId xmlns:a16="http://schemas.microsoft.com/office/drawing/2014/main" id="{F25A978C-E63A-75CB-2A26-500E6E0E138A}"/>
                </a:ext>
              </a:extLst>
            </p:cNvPr>
            <p:cNvSpPr/>
            <p:nvPr/>
          </p:nvSpPr>
          <p:spPr>
            <a:xfrm>
              <a:off x="1371838" y="3657600"/>
              <a:ext cx="180031" cy="180000"/>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126" name="円/楕円 78">
              <a:extLst>
                <a:ext uri="{FF2B5EF4-FFF2-40B4-BE49-F238E27FC236}">
                  <a16:creationId xmlns:a16="http://schemas.microsoft.com/office/drawing/2014/main" id="{5627D73A-9813-43B3-1EB0-CF1AA5BDC0DF}"/>
                </a:ext>
              </a:extLst>
            </p:cNvPr>
            <p:cNvSpPr/>
            <p:nvPr/>
          </p:nvSpPr>
          <p:spPr>
            <a:xfrm>
              <a:off x="4409203" y="5363636"/>
              <a:ext cx="180031" cy="180000"/>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grpSp>
      <p:sp>
        <p:nvSpPr>
          <p:cNvPr id="127" name="テキスト ボックス 3">
            <a:extLst>
              <a:ext uri="{FF2B5EF4-FFF2-40B4-BE49-F238E27FC236}">
                <a16:creationId xmlns:a16="http://schemas.microsoft.com/office/drawing/2014/main" id="{58D71CE2-466E-0C1C-7735-7772A4B8BA37}"/>
              </a:ext>
            </a:extLst>
          </p:cNvPr>
          <p:cNvSpPr txBox="1">
            <a:spLocks noChangeArrowheads="1"/>
          </p:cNvSpPr>
          <p:nvPr/>
        </p:nvSpPr>
        <p:spPr bwMode="auto">
          <a:xfrm>
            <a:off x="2634250" y="5646449"/>
            <a:ext cx="231465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eaLnBrk="1" hangingPunct="1">
              <a:spcBef>
                <a:spcPct val="0"/>
              </a:spcBef>
              <a:buFontTx/>
              <a:buNone/>
            </a:pPr>
            <a:r>
              <a:rPr lang="ja-JP" altLang="en-US" sz="1800" dirty="0">
                <a:latin typeface="ＭＳ Ｐゴシック" panose="020B0600070205080204" pitchFamily="50" charset="-128"/>
                <a:ea typeface="ＭＳ Ｐゴシック" panose="020B0600070205080204" pitchFamily="50" charset="-128"/>
              </a:rPr>
              <a:t>パレートフロント</a:t>
            </a:r>
            <a:endParaRPr lang="en-US" altLang="ja-JP" sz="1800" dirty="0">
              <a:latin typeface="ＭＳ Ｐゴシック" panose="020B0600070205080204" pitchFamily="50" charset="-128"/>
              <a:ea typeface="ＭＳ Ｐゴシック" panose="020B0600070205080204" pitchFamily="50" charset="-128"/>
            </a:endParaRPr>
          </a:p>
        </p:txBody>
      </p:sp>
      <p:cxnSp>
        <p:nvCxnSpPr>
          <p:cNvPr id="128" name="直線矢印コネクタ 127">
            <a:extLst>
              <a:ext uri="{FF2B5EF4-FFF2-40B4-BE49-F238E27FC236}">
                <a16:creationId xmlns:a16="http://schemas.microsoft.com/office/drawing/2014/main" id="{E55EDEE4-E88D-4B09-9C4A-D2B6EA5FB96D}"/>
              </a:ext>
            </a:extLst>
          </p:cNvPr>
          <p:cNvCxnSpPr>
            <a:cxnSpLocks/>
          </p:cNvCxnSpPr>
          <p:nvPr/>
        </p:nvCxnSpPr>
        <p:spPr>
          <a:xfrm flipH="1" flipV="1">
            <a:off x="2478522" y="5767306"/>
            <a:ext cx="140844" cy="176550"/>
          </a:xfrm>
          <a:prstGeom prst="straightConnector1">
            <a:avLst/>
          </a:prstGeom>
          <a:ln w="19050">
            <a:solidFill>
              <a:schemeClr val="tx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136" name="テキスト ボックス 135">
            <a:extLst>
              <a:ext uri="{FF2B5EF4-FFF2-40B4-BE49-F238E27FC236}">
                <a16:creationId xmlns:a16="http://schemas.microsoft.com/office/drawing/2014/main" id="{8D7A9723-389E-796B-C516-BCC7D7A6B860}"/>
              </a:ext>
            </a:extLst>
          </p:cNvPr>
          <p:cNvSpPr txBox="1"/>
          <p:nvPr/>
        </p:nvSpPr>
        <p:spPr>
          <a:xfrm>
            <a:off x="222470" y="4728567"/>
            <a:ext cx="2319866" cy="369332"/>
          </a:xfrm>
          <a:prstGeom prst="rect">
            <a:avLst/>
          </a:prstGeom>
          <a:noFill/>
        </p:spPr>
        <p:txBody>
          <a:bodyPr wrap="none" rtlCol="0">
            <a:spAutoFit/>
          </a:bodyPr>
          <a:lstStyle/>
          <a:p>
            <a:r>
              <a:rPr lang="ja-JP" altLang="en-US" dirty="0">
                <a:latin typeface="ＭＳ Ｐゴシック" panose="020B0600070205080204" pitchFamily="50" charset="-128"/>
                <a:ea typeface="ＭＳ Ｐゴシック" panose="020B0600070205080204" pitchFamily="50" charset="-128"/>
              </a:rPr>
              <a:t>組立てコスト（最小化）</a:t>
            </a:r>
          </a:p>
        </p:txBody>
      </p:sp>
      <p:cxnSp>
        <p:nvCxnSpPr>
          <p:cNvPr id="158" name="コネクタ: 曲線 1028">
            <a:extLst>
              <a:ext uri="{FF2B5EF4-FFF2-40B4-BE49-F238E27FC236}">
                <a16:creationId xmlns:a16="http://schemas.microsoft.com/office/drawing/2014/main" id="{78F0C102-E67E-CEE8-16E0-AE6832059B30}"/>
              </a:ext>
            </a:extLst>
          </p:cNvPr>
          <p:cNvCxnSpPr>
            <a:cxnSpLocks/>
            <a:stCxn id="122" idx="6"/>
            <a:endCxn id="48" idx="4"/>
          </p:cNvCxnSpPr>
          <p:nvPr/>
        </p:nvCxnSpPr>
        <p:spPr>
          <a:xfrm flipV="1">
            <a:off x="2645736" y="4954920"/>
            <a:ext cx="3008851" cy="638451"/>
          </a:xfrm>
          <a:prstGeom prst="curved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321029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B4520C-9031-B3E2-332A-43AE310E5614}"/>
            </a:ext>
          </a:extLst>
        </p:cNvPr>
        <p:cNvGrpSpPr/>
        <p:nvPr/>
      </p:nvGrpSpPr>
      <p:grpSpPr>
        <a:xfrm>
          <a:off x="0" y="0"/>
          <a:ext cx="0" cy="0"/>
          <a:chOff x="0" y="0"/>
          <a:chExt cx="0" cy="0"/>
        </a:xfrm>
      </p:grpSpPr>
      <p:pic>
        <p:nvPicPr>
          <p:cNvPr id="196" name="図 195">
            <a:extLst>
              <a:ext uri="{FF2B5EF4-FFF2-40B4-BE49-F238E27FC236}">
                <a16:creationId xmlns:a16="http://schemas.microsoft.com/office/drawing/2014/main" id="{4C885F45-4EC0-567B-F51B-FD3875894C6A}"/>
              </a:ext>
            </a:extLst>
          </p:cNvPr>
          <p:cNvPicPr>
            <a:picLocks noChangeAspect="1"/>
          </p:cNvPicPr>
          <p:nvPr/>
        </p:nvPicPr>
        <p:blipFill>
          <a:blip r:embed="rId2"/>
          <a:stretch>
            <a:fillRect/>
          </a:stretch>
        </p:blipFill>
        <p:spPr>
          <a:xfrm>
            <a:off x="663212" y="2264126"/>
            <a:ext cx="3028950" cy="1628775"/>
          </a:xfrm>
          <a:prstGeom prst="rect">
            <a:avLst/>
          </a:prstGeom>
        </p:spPr>
      </p:pic>
      <p:sp>
        <p:nvSpPr>
          <p:cNvPr id="51" name="タイトル 1">
            <a:extLst>
              <a:ext uri="{FF2B5EF4-FFF2-40B4-BE49-F238E27FC236}">
                <a16:creationId xmlns:a16="http://schemas.microsoft.com/office/drawing/2014/main" id="{2EA651AB-A7F0-EF2B-22BD-242F7852D99A}"/>
              </a:ext>
            </a:extLst>
          </p:cNvPr>
          <p:cNvSpPr>
            <a:spLocks noGrp="1"/>
          </p:cNvSpPr>
          <p:nvPr>
            <p:ph type="title"/>
          </p:nvPr>
        </p:nvSpPr>
        <p:spPr>
          <a:xfrm>
            <a:off x="628650" y="108276"/>
            <a:ext cx="7886700" cy="1325563"/>
          </a:xfrm>
        </p:spPr>
        <p:txBody>
          <a:bodyPr>
            <a:normAutofit/>
          </a:bodyPr>
          <a:lstStyle/>
          <a:p>
            <a:r>
              <a:rPr lang="ja-JP" altLang="en-US" dirty="0">
                <a:latin typeface="ＭＳ Ｐゴシック" panose="020B0600070205080204" pitchFamily="50" charset="-128"/>
                <a:ea typeface="ＭＳ Ｐゴシック" panose="020B0600070205080204" pitchFamily="50" charset="-128"/>
              </a:rPr>
              <a:t>フレームワークの全体像</a:t>
            </a:r>
          </a:p>
        </p:txBody>
      </p:sp>
      <p:sp>
        <p:nvSpPr>
          <p:cNvPr id="152" name="四角形: 角を丸くする 151">
            <a:extLst>
              <a:ext uri="{FF2B5EF4-FFF2-40B4-BE49-F238E27FC236}">
                <a16:creationId xmlns:a16="http://schemas.microsoft.com/office/drawing/2014/main" id="{43570257-E079-24EC-ECC9-22EDC0F55428}"/>
              </a:ext>
            </a:extLst>
          </p:cNvPr>
          <p:cNvSpPr/>
          <p:nvPr/>
        </p:nvSpPr>
        <p:spPr>
          <a:xfrm>
            <a:off x="6558044" y="1911022"/>
            <a:ext cx="2110216" cy="586458"/>
          </a:xfrm>
          <a:prstGeom prst="roundRect">
            <a:avLst/>
          </a:prstGeom>
          <a:solidFill>
            <a:schemeClr val="tx2">
              <a:lumMod val="10000"/>
              <a:lumOff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latin typeface="ＭＳ Ｐゴシック" panose="020B0600070205080204" pitchFamily="50" charset="-128"/>
                <a:ea typeface="ＭＳ Ｐゴシック" panose="020B0600070205080204" pitchFamily="50" charset="-128"/>
              </a:rPr>
              <a:t>タスクの割り当ての最適化結果</a:t>
            </a:r>
          </a:p>
        </p:txBody>
      </p:sp>
      <p:sp>
        <p:nvSpPr>
          <p:cNvPr id="160" name="矢印: 右 159">
            <a:extLst>
              <a:ext uri="{FF2B5EF4-FFF2-40B4-BE49-F238E27FC236}">
                <a16:creationId xmlns:a16="http://schemas.microsoft.com/office/drawing/2014/main" id="{3A309CDD-2699-68C8-1CD2-EA71ECFDE3EC}"/>
              </a:ext>
            </a:extLst>
          </p:cNvPr>
          <p:cNvSpPr/>
          <p:nvPr/>
        </p:nvSpPr>
        <p:spPr>
          <a:xfrm>
            <a:off x="3995751" y="2402972"/>
            <a:ext cx="2363950" cy="1063869"/>
          </a:xfrm>
          <a:prstGeom prst="rightArrow">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4" name="テキスト ボックス 163">
            <a:extLst>
              <a:ext uri="{FF2B5EF4-FFF2-40B4-BE49-F238E27FC236}">
                <a16:creationId xmlns:a16="http://schemas.microsoft.com/office/drawing/2014/main" id="{ED4E5B5F-73DD-6991-D72B-85EED92DDCD8}"/>
              </a:ext>
            </a:extLst>
          </p:cNvPr>
          <p:cNvSpPr txBox="1"/>
          <p:nvPr/>
        </p:nvSpPr>
        <p:spPr>
          <a:xfrm>
            <a:off x="3657050" y="6028993"/>
            <a:ext cx="5293437" cy="461665"/>
          </a:xfrm>
          <a:prstGeom prst="rect">
            <a:avLst/>
          </a:prstGeom>
          <a:noFill/>
        </p:spPr>
        <p:txBody>
          <a:bodyPr wrap="none" rtlCol="0">
            <a:spAutoFit/>
          </a:bodyPr>
          <a:lstStyle/>
          <a:p>
            <a:r>
              <a:rPr kumimoji="1" lang="ja-JP" altLang="en-US" sz="2400" dirty="0">
                <a:latin typeface="ＭＳ Ｐゴシック" panose="020B0600070205080204" pitchFamily="50" charset="-128"/>
                <a:ea typeface="ＭＳ Ｐゴシック" panose="020B0600070205080204" pitchFamily="50" charset="-128"/>
              </a:rPr>
              <a:t>適切なモジュール配分＆タスク割り当て</a:t>
            </a:r>
          </a:p>
        </p:txBody>
      </p:sp>
      <p:pic>
        <p:nvPicPr>
          <p:cNvPr id="171" name="図 170">
            <a:extLst>
              <a:ext uri="{FF2B5EF4-FFF2-40B4-BE49-F238E27FC236}">
                <a16:creationId xmlns:a16="http://schemas.microsoft.com/office/drawing/2014/main" id="{C4A89BB2-3C45-EFCB-CD0A-1082705562E3}"/>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l="54906" t="15060" r="4881" b="45540"/>
          <a:stretch/>
        </p:blipFill>
        <p:spPr>
          <a:xfrm>
            <a:off x="1639318" y="2402972"/>
            <a:ext cx="767384" cy="538511"/>
          </a:xfrm>
          <a:prstGeom prst="rect">
            <a:avLst/>
          </a:prstGeom>
        </p:spPr>
      </p:pic>
      <p:sp>
        <p:nvSpPr>
          <p:cNvPr id="173" name="テキスト ボックス 172">
            <a:extLst>
              <a:ext uri="{FF2B5EF4-FFF2-40B4-BE49-F238E27FC236}">
                <a16:creationId xmlns:a16="http://schemas.microsoft.com/office/drawing/2014/main" id="{23566BBF-93F9-F86C-8757-67A73F508937}"/>
              </a:ext>
            </a:extLst>
          </p:cNvPr>
          <p:cNvSpPr txBox="1"/>
          <p:nvPr/>
        </p:nvSpPr>
        <p:spPr>
          <a:xfrm>
            <a:off x="3073533" y="2597992"/>
            <a:ext cx="572593" cy="369332"/>
          </a:xfrm>
          <a:prstGeom prst="rect">
            <a:avLst/>
          </a:prstGeom>
          <a:noFill/>
        </p:spPr>
        <p:txBody>
          <a:bodyPr wrap="none" rtlCol="0">
            <a:spAutoFit/>
          </a:bodyPr>
          <a:lstStyle/>
          <a:p>
            <a:r>
              <a:rPr kumimoji="1" lang="en-US" altLang="ja-JP" dirty="0">
                <a:latin typeface="ＭＳ Ｐゴシック" panose="020B0600070205080204" pitchFamily="50" charset="-128"/>
                <a:ea typeface="ＭＳ Ｐゴシック" panose="020B0600070205080204" pitchFamily="50" charset="-128"/>
              </a:rPr>
              <a:t>×</a:t>
            </a:r>
            <a:r>
              <a:rPr kumimoji="1" lang="ja-JP" altLang="en-US" dirty="0">
                <a:latin typeface="ＭＳ Ｐゴシック" panose="020B0600070205080204" pitchFamily="50" charset="-128"/>
                <a:ea typeface="ＭＳ Ｐゴシック" panose="020B0600070205080204" pitchFamily="50" charset="-128"/>
              </a:rPr>
              <a:t>３</a:t>
            </a:r>
          </a:p>
        </p:txBody>
      </p:sp>
      <p:pic>
        <p:nvPicPr>
          <p:cNvPr id="174" name="図 173">
            <a:extLst>
              <a:ext uri="{FF2B5EF4-FFF2-40B4-BE49-F238E27FC236}">
                <a16:creationId xmlns:a16="http://schemas.microsoft.com/office/drawing/2014/main" id="{0F345DE4-6030-0E17-AFEA-B49EE16A489D}"/>
              </a:ext>
            </a:extLst>
          </p:cNvPr>
          <p:cNvPicPr>
            <a:picLocks noChangeAspect="1"/>
          </p:cNvPicPr>
          <p:nvPr/>
        </p:nvPicPr>
        <p:blipFill rotWithShape="1">
          <a:blip r:embed="rId4" cstate="hqprint">
            <a:extLst>
              <a:ext uri="{28A0092B-C50C-407E-A947-70E740481C1C}">
                <a14:useLocalDpi xmlns:a14="http://schemas.microsoft.com/office/drawing/2010/main" val="0"/>
              </a:ext>
            </a:extLst>
          </a:blip>
          <a:srcRect l="7525" t="59764" r="53586"/>
          <a:stretch/>
        </p:blipFill>
        <p:spPr>
          <a:xfrm>
            <a:off x="1766454" y="3268441"/>
            <a:ext cx="695807" cy="515613"/>
          </a:xfrm>
          <a:prstGeom prst="rect">
            <a:avLst/>
          </a:prstGeom>
        </p:spPr>
      </p:pic>
      <p:pic>
        <p:nvPicPr>
          <p:cNvPr id="175" name="図 174">
            <a:extLst>
              <a:ext uri="{FF2B5EF4-FFF2-40B4-BE49-F238E27FC236}">
                <a16:creationId xmlns:a16="http://schemas.microsoft.com/office/drawing/2014/main" id="{BD1A3501-F760-3FAC-3CD7-F4AC88FCF5BF}"/>
              </a:ext>
            </a:extLst>
          </p:cNvPr>
          <p:cNvPicPr>
            <a:picLocks noChangeAspect="1"/>
          </p:cNvPicPr>
          <p:nvPr/>
        </p:nvPicPr>
        <p:blipFill rotWithShape="1">
          <a:blip r:embed="rId5" cstate="hqprint">
            <a:extLst>
              <a:ext uri="{28A0092B-C50C-407E-A947-70E740481C1C}">
                <a14:useLocalDpi xmlns:a14="http://schemas.microsoft.com/office/drawing/2010/main" val="0"/>
              </a:ext>
            </a:extLst>
          </a:blip>
          <a:srcRect l="52099" t="56956" r="5021"/>
          <a:stretch/>
        </p:blipFill>
        <p:spPr>
          <a:xfrm>
            <a:off x="790529" y="2806200"/>
            <a:ext cx="695808" cy="500260"/>
          </a:xfrm>
          <a:prstGeom prst="rect">
            <a:avLst/>
          </a:prstGeom>
        </p:spPr>
      </p:pic>
      <p:pic>
        <p:nvPicPr>
          <p:cNvPr id="176" name="図 175">
            <a:extLst>
              <a:ext uri="{FF2B5EF4-FFF2-40B4-BE49-F238E27FC236}">
                <a16:creationId xmlns:a16="http://schemas.microsoft.com/office/drawing/2014/main" id="{36FD3E41-F352-628C-9BE1-3E461B6CBE6C}"/>
              </a:ext>
            </a:extLst>
          </p:cNvPr>
          <p:cNvPicPr>
            <a:picLocks noChangeAspect="1"/>
          </p:cNvPicPr>
          <p:nvPr/>
        </p:nvPicPr>
        <p:blipFill rotWithShape="1">
          <a:blip r:embed="rId6" cstate="hqprint">
            <a:extLst>
              <a:ext uri="{28A0092B-C50C-407E-A947-70E740481C1C}">
                <a14:useLocalDpi xmlns:a14="http://schemas.microsoft.com/office/drawing/2010/main" val="0"/>
              </a:ext>
            </a:extLst>
          </a:blip>
          <a:srcRect l="7592" t="16108" r="53585" b="42048"/>
          <a:stretch/>
        </p:blipFill>
        <p:spPr>
          <a:xfrm>
            <a:off x="2638445" y="2927529"/>
            <a:ext cx="667925" cy="515614"/>
          </a:xfrm>
          <a:prstGeom prst="rect">
            <a:avLst/>
          </a:prstGeom>
        </p:spPr>
      </p:pic>
      <p:sp>
        <p:nvSpPr>
          <p:cNvPr id="177" name="テキスト ボックス 176">
            <a:extLst>
              <a:ext uri="{FF2B5EF4-FFF2-40B4-BE49-F238E27FC236}">
                <a16:creationId xmlns:a16="http://schemas.microsoft.com/office/drawing/2014/main" id="{F69EBA41-068C-849C-C389-4D6C74109290}"/>
              </a:ext>
            </a:extLst>
          </p:cNvPr>
          <p:cNvSpPr txBox="1"/>
          <p:nvPr/>
        </p:nvSpPr>
        <p:spPr>
          <a:xfrm>
            <a:off x="2932629" y="3527729"/>
            <a:ext cx="1426994" cy="707886"/>
          </a:xfrm>
          <a:prstGeom prst="rect">
            <a:avLst/>
          </a:prstGeom>
          <a:solidFill>
            <a:schemeClr val="bg1">
              <a:alpha val="50000"/>
            </a:schemeClr>
          </a:solidFill>
        </p:spPr>
        <p:txBody>
          <a:bodyPr wrap="none" rtlCol="0">
            <a:spAutoFit/>
          </a:bodyPr>
          <a:lstStyle/>
          <a:p>
            <a:r>
              <a:rPr kumimoji="1" lang="ja-JP" altLang="en-US" sz="2000" dirty="0">
                <a:latin typeface="ＭＳ Ｐゴシック" panose="020B0600070205080204" pitchFamily="50" charset="-128"/>
                <a:ea typeface="ＭＳ Ｐゴシック" panose="020B0600070205080204" pitchFamily="50" charset="-128"/>
              </a:rPr>
              <a:t>工作効率</a:t>
            </a:r>
            <a:r>
              <a:rPr kumimoji="1" lang="en-US" altLang="ja-JP" sz="2000" dirty="0">
                <a:latin typeface="ＭＳ Ｐゴシック" panose="020B0600070205080204" pitchFamily="50" charset="-128"/>
                <a:ea typeface="ＭＳ Ｐゴシック" panose="020B0600070205080204" pitchFamily="50" charset="-128"/>
                <a:sym typeface="Wingdings" panose="05000000000000000000" pitchFamily="2" charset="2"/>
              </a:rPr>
              <a:t></a:t>
            </a:r>
          </a:p>
          <a:p>
            <a:r>
              <a:rPr kumimoji="1" lang="ja-JP" altLang="en-US" sz="2000" dirty="0">
                <a:latin typeface="ＭＳ Ｐゴシック" panose="020B0600070205080204" pitchFamily="50" charset="-128"/>
                <a:ea typeface="ＭＳ Ｐゴシック" panose="020B0600070205080204" pitchFamily="50" charset="-128"/>
                <a:sym typeface="Wingdings" panose="05000000000000000000" pitchFamily="2" charset="2"/>
              </a:rPr>
              <a:t>運搬効率</a:t>
            </a:r>
            <a:r>
              <a:rPr kumimoji="1" lang="en-US" altLang="ja-JP" sz="2000" dirty="0">
                <a:latin typeface="ＭＳ Ｐゴシック" panose="020B0600070205080204" pitchFamily="50" charset="-128"/>
                <a:ea typeface="ＭＳ Ｐゴシック" panose="020B0600070205080204" pitchFamily="50" charset="-128"/>
                <a:sym typeface="Wingdings" panose="05000000000000000000" pitchFamily="2" charset="2"/>
              </a:rPr>
              <a:t></a:t>
            </a:r>
            <a:endParaRPr kumimoji="1" lang="ja-JP" altLang="en-US" sz="2000" dirty="0">
              <a:latin typeface="ＭＳ Ｐゴシック" panose="020B0600070205080204" pitchFamily="50" charset="-128"/>
              <a:ea typeface="ＭＳ Ｐゴシック" panose="020B0600070205080204" pitchFamily="50" charset="-128"/>
            </a:endParaRPr>
          </a:p>
        </p:txBody>
      </p:sp>
      <p:sp>
        <p:nvSpPr>
          <p:cNvPr id="178" name="テキスト ボックス 177">
            <a:extLst>
              <a:ext uri="{FF2B5EF4-FFF2-40B4-BE49-F238E27FC236}">
                <a16:creationId xmlns:a16="http://schemas.microsoft.com/office/drawing/2014/main" id="{6EC60373-88D9-16C4-3FC0-A4AA30AF9B05}"/>
              </a:ext>
            </a:extLst>
          </p:cNvPr>
          <p:cNvSpPr txBox="1"/>
          <p:nvPr/>
        </p:nvSpPr>
        <p:spPr>
          <a:xfrm>
            <a:off x="398392" y="1790769"/>
            <a:ext cx="1426994" cy="707886"/>
          </a:xfrm>
          <a:prstGeom prst="rect">
            <a:avLst/>
          </a:prstGeom>
          <a:solidFill>
            <a:schemeClr val="bg1">
              <a:alpha val="50000"/>
            </a:schemeClr>
          </a:solidFill>
        </p:spPr>
        <p:txBody>
          <a:bodyPr wrap="none" rtlCol="0">
            <a:spAutoFit/>
          </a:bodyPr>
          <a:lstStyle/>
          <a:p>
            <a:r>
              <a:rPr kumimoji="1" lang="ja-JP" altLang="en-US" sz="2000" dirty="0">
                <a:latin typeface="ＭＳ Ｐゴシック" panose="020B0600070205080204" pitchFamily="50" charset="-128"/>
                <a:ea typeface="ＭＳ Ｐゴシック" panose="020B0600070205080204" pitchFamily="50" charset="-128"/>
              </a:rPr>
              <a:t>工作効率</a:t>
            </a:r>
            <a:r>
              <a:rPr kumimoji="1" lang="en-US" altLang="ja-JP" sz="2000" dirty="0">
                <a:latin typeface="ＭＳ Ｐゴシック" panose="020B0600070205080204" pitchFamily="50" charset="-128"/>
                <a:ea typeface="ＭＳ Ｐゴシック" panose="020B0600070205080204" pitchFamily="50" charset="-128"/>
                <a:sym typeface="Wingdings" panose="05000000000000000000" pitchFamily="2" charset="2"/>
              </a:rPr>
              <a:t></a:t>
            </a:r>
          </a:p>
          <a:p>
            <a:r>
              <a:rPr kumimoji="1" lang="ja-JP" altLang="en-US" sz="2000" dirty="0">
                <a:latin typeface="ＭＳ Ｐゴシック" panose="020B0600070205080204" pitchFamily="50" charset="-128"/>
                <a:ea typeface="ＭＳ Ｐゴシック" panose="020B0600070205080204" pitchFamily="50" charset="-128"/>
                <a:sym typeface="Wingdings" panose="05000000000000000000" pitchFamily="2" charset="2"/>
              </a:rPr>
              <a:t>運搬効率</a:t>
            </a:r>
            <a:r>
              <a:rPr kumimoji="1" lang="en-US" altLang="ja-JP" sz="2000" dirty="0">
                <a:latin typeface="ＭＳ Ｐゴシック" panose="020B0600070205080204" pitchFamily="50" charset="-128"/>
                <a:ea typeface="ＭＳ Ｐゴシック" panose="020B0600070205080204" pitchFamily="50" charset="-128"/>
                <a:sym typeface="Wingdings" panose="05000000000000000000" pitchFamily="2" charset="2"/>
              </a:rPr>
              <a:t></a:t>
            </a:r>
            <a:endParaRPr kumimoji="1" lang="ja-JP" altLang="en-US" sz="2000" dirty="0">
              <a:latin typeface="ＭＳ Ｐゴシック" panose="020B0600070205080204" pitchFamily="50" charset="-128"/>
              <a:ea typeface="ＭＳ Ｐゴシック" panose="020B0600070205080204" pitchFamily="50" charset="-128"/>
            </a:endParaRPr>
          </a:p>
        </p:txBody>
      </p:sp>
      <p:pic>
        <p:nvPicPr>
          <p:cNvPr id="179" name="図 178">
            <a:extLst>
              <a:ext uri="{FF2B5EF4-FFF2-40B4-BE49-F238E27FC236}">
                <a16:creationId xmlns:a16="http://schemas.microsoft.com/office/drawing/2014/main" id="{C6C603C2-2D08-D88A-9256-CB9299282584}"/>
              </a:ext>
            </a:extLst>
          </p:cNvPr>
          <p:cNvPicPr>
            <a:picLocks noChangeAspect="1"/>
          </p:cNvPicPr>
          <p:nvPr/>
        </p:nvPicPr>
        <p:blipFill>
          <a:blip r:embed="rId7"/>
          <a:stretch>
            <a:fillRect/>
          </a:stretch>
        </p:blipFill>
        <p:spPr>
          <a:xfrm>
            <a:off x="2280863" y="4684830"/>
            <a:ext cx="6645247" cy="1327090"/>
          </a:xfrm>
          <a:prstGeom prst="rect">
            <a:avLst/>
          </a:prstGeom>
          <a:ln w="19050">
            <a:solidFill>
              <a:schemeClr val="tx1"/>
            </a:solidFill>
          </a:ln>
        </p:spPr>
      </p:pic>
      <p:sp>
        <p:nvSpPr>
          <p:cNvPr id="183" name="テキスト ボックス 182">
            <a:extLst>
              <a:ext uri="{FF2B5EF4-FFF2-40B4-BE49-F238E27FC236}">
                <a16:creationId xmlns:a16="http://schemas.microsoft.com/office/drawing/2014/main" id="{F795D85C-6CE0-4D9C-7198-4A29B418A6F1}"/>
              </a:ext>
            </a:extLst>
          </p:cNvPr>
          <p:cNvSpPr txBox="1"/>
          <p:nvPr/>
        </p:nvSpPr>
        <p:spPr>
          <a:xfrm>
            <a:off x="1974260" y="1812229"/>
            <a:ext cx="2110217" cy="369332"/>
          </a:xfrm>
          <a:prstGeom prst="rect">
            <a:avLst/>
          </a:prstGeom>
          <a:noFill/>
        </p:spPr>
        <p:txBody>
          <a:bodyPr wrap="square">
            <a:spAutoFit/>
          </a:bodyPr>
          <a:lstStyle/>
          <a:p>
            <a:pPr algn="ctr"/>
            <a:r>
              <a:rPr kumimoji="1" lang="ja-JP" altLang="en-US" sz="1800" dirty="0">
                <a:latin typeface="ＭＳ Ｐゴシック" panose="020B0600070205080204" pitchFamily="50" charset="-128"/>
                <a:ea typeface="ＭＳ Ｐゴシック" panose="020B0600070205080204" pitchFamily="50" charset="-128"/>
              </a:rPr>
              <a:t>多目的最適化結果</a:t>
            </a:r>
            <a:endParaRPr kumimoji="1" lang="en-US" altLang="ja-JP" sz="1800" dirty="0">
              <a:solidFill>
                <a:schemeClr val="tx1"/>
              </a:solidFill>
              <a:latin typeface="ＭＳ Ｐゴシック" panose="020B0600070205080204" pitchFamily="50" charset="-128"/>
              <a:ea typeface="ＭＳ Ｐゴシック" panose="020B0600070205080204" pitchFamily="50" charset="-128"/>
            </a:endParaRPr>
          </a:p>
        </p:txBody>
      </p:sp>
      <p:pic>
        <p:nvPicPr>
          <p:cNvPr id="2050" name="Picture 2" descr="デジタルサイネージ フリー素材（イラスト） 無料・商用可">
            <a:extLst>
              <a:ext uri="{FF2B5EF4-FFF2-40B4-BE49-F238E27FC236}">
                <a16:creationId xmlns:a16="http://schemas.microsoft.com/office/drawing/2014/main" id="{0F8AA273-791C-9E9C-65CB-B6378186BD5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071179" y="2075612"/>
            <a:ext cx="1686246" cy="1686246"/>
          </a:xfrm>
          <a:prstGeom prst="rect">
            <a:avLst/>
          </a:prstGeom>
          <a:noFill/>
          <a:extLst>
            <a:ext uri="{909E8E84-426E-40DD-AFC4-6F175D3DCCD1}">
              <a14:hiddenFill xmlns:a14="http://schemas.microsoft.com/office/drawing/2010/main">
                <a:solidFill>
                  <a:srgbClr val="FFFFFF"/>
                </a:solidFill>
              </a14:hiddenFill>
            </a:ext>
          </a:extLst>
        </p:spPr>
      </p:pic>
      <p:sp>
        <p:nvSpPr>
          <p:cNvPr id="198" name="テキスト ボックス 197">
            <a:extLst>
              <a:ext uri="{FF2B5EF4-FFF2-40B4-BE49-F238E27FC236}">
                <a16:creationId xmlns:a16="http://schemas.microsoft.com/office/drawing/2014/main" id="{711953E7-EABB-672F-DFCF-8AFA445B5FF2}"/>
              </a:ext>
            </a:extLst>
          </p:cNvPr>
          <p:cNvSpPr txBox="1"/>
          <p:nvPr/>
        </p:nvSpPr>
        <p:spPr>
          <a:xfrm>
            <a:off x="4472130" y="3703144"/>
            <a:ext cx="2110217" cy="369332"/>
          </a:xfrm>
          <a:prstGeom prst="rect">
            <a:avLst/>
          </a:prstGeom>
          <a:noFill/>
        </p:spPr>
        <p:txBody>
          <a:bodyPr wrap="square">
            <a:spAutoFit/>
          </a:bodyPr>
          <a:lstStyle/>
          <a:p>
            <a:pPr algn="ctr"/>
            <a:r>
              <a:rPr kumimoji="1" lang="ja-JP" altLang="en-US" sz="1800" dirty="0">
                <a:latin typeface="ＭＳ Ｐゴシック" panose="020B0600070205080204" pitchFamily="50" charset="-128"/>
                <a:ea typeface="ＭＳ Ｐゴシック" panose="020B0600070205080204" pitchFamily="50" charset="-128"/>
              </a:rPr>
              <a:t>シミュレーション</a:t>
            </a:r>
            <a:endParaRPr kumimoji="1" lang="en-US" altLang="ja-JP" sz="1800" dirty="0">
              <a:solidFill>
                <a:schemeClr val="tx1"/>
              </a:solidFill>
              <a:latin typeface="ＭＳ Ｐゴシック" panose="020B0600070205080204" pitchFamily="50" charset="-128"/>
              <a:ea typeface="ＭＳ Ｐゴシック" panose="020B0600070205080204" pitchFamily="50" charset="-128"/>
            </a:endParaRPr>
          </a:p>
        </p:txBody>
      </p:sp>
      <p:sp>
        <p:nvSpPr>
          <p:cNvPr id="199" name="四角形: 角を丸くする 198">
            <a:extLst>
              <a:ext uri="{FF2B5EF4-FFF2-40B4-BE49-F238E27FC236}">
                <a16:creationId xmlns:a16="http://schemas.microsoft.com/office/drawing/2014/main" id="{24B41AD0-A130-F0A2-8992-3306689FC354}"/>
              </a:ext>
            </a:extLst>
          </p:cNvPr>
          <p:cNvSpPr/>
          <p:nvPr/>
        </p:nvSpPr>
        <p:spPr>
          <a:xfrm>
            <a:off x="6558044" y="3136095"/>
            <a:ext cx="2110216" cy="586458"/>
          </a:xfrm>
          <a:prstGeom prst="roundRect">
            <a:avLst/>
          </a:prstGeom>
          <a:solidFill>
            <a:srgbClr val="FFCC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latin typeface="ＭＳ Ｐゴシック" panose="020B0600070205080204" pitchFamily="50" charset="-128"/>
                <a:ea typeface="ＭＳ Ｐゴシック" panose="020B0600070205080204" pitchFamily="50" charset="-128"/>
              </a:rPr>
              <a:t>タスクの割り当ての最適化結果</a:t>
            </a:r>
          </a:p>
        </p:txBody>
      </p:sp>
      <p:sp>
        <p:nvSpPr>
          <p:cNvPr id="200" name="テキスト ボックス 199">
            <a:extLst>
              <a:ext uri="{FF2B5EF4-FFF2-40B4-BE49-F238E27FC236}">
                <a16:creationId xmlns:a16="http://schemas.microsoft.com/office/drawing/2014/main" id="{EE733B57-4FFC-88F0-F480-940C99357F48}"/>
              </a:ext>
            </a:extLst>
          </p:cNvPr>
          <p:cNvSpPr txBox="1"/>
          <p:nvPr/>
        </p:nvSpPr>
        <p:spPr>
          <a:xfrm>
            <a:off x="7292725" y="2620408"/>
            <a:ext cx="1222625" cy="369332"/>
          </a:xfrm>
          <a:prstGeom prst="rect">
            <a:avLst/>
          </a:prstGeom>
          <a:noFill/>
        </p:spPr>
        <p:txBody>
          <a:bodyPr wrap="square">
            <a:spAutoFit/>
          </a:bodyPr>
          <a:lstStyle/>
          <a:p>
            <a:pPr algn="ctr"/>
            <a:r>
              <a:rPr kumimoji="1" lang="ja-JP" altLang="en-US" sz="1800" dirty="0">
                <a:latin typeface="ＭＳ Ｐゴシック" panose="020B0600070205080204" pitchFamily="50" charset="-128"/>
                <a:ea typeface="ＭＳ Ｐゴシック" panose="020B0600070205080204" pitchFamily="50" charset="-128"/>
              </a:rPr>
              <a:t>比較</a:t>
            </a:r>
            <a:endParaRPr kumimoji="1" lang="en-US" altLang="ja-JP" sz="1800" dirty="0">
              <a:solidFill>
                <a:schemeClr val="tx1"/>
              </a:solidFill>
              <a:latin typeface="ＭＳ Ｐゴシック" panose="020B0600070205080204" pitchFamily="50" charset="-128"/>
              <a:ea typeface="ＭＳ Ｐゴシック" panose="020B0600070205080204" pitchFamily="50" charset="-128"/>
            </a:endParaRPr>
          </a:p>
        </p:txBody>
      </p:sp>
      <p:cxnSp>
        <p:nvCxnSpPr>
          <p:cNvPr id="202" name="直線矢印コネクタ 201">
            <a:extLst>
              <a:ext uri="{FF2B5EF4-FFF2-40B4-BE49-F238E27FC236}">
                <a16:creationId xmlns:a16="http://schemas.microsoft.com/office/drawing/2014/main" id="{0382F700-FD22-C2B0-139A-8D1803A6254A}"/>
              </a:ext>
            </a:extLst>
          </p:cNvPr>
          <p:cNvCxnSpPr>
            <a:cxnSpLocks/>
          </p:cNvCxnSpPr>
          <p:nvPr/>
        </p:nvCxnSpPr>
        <p:spPr>
          <a:xfrm>
            <a:off x="7356298" y="2601515"/>
            <a:ext cx="0" cy="476998"/>
          </a:xfrm>
          <a:prstGeom prst="straightConnector1">
            <a:avLst/>
          </a:prstGeom>
          <a:ln w="25400">
            <a:headEnd type="triangle" w="lg" len="lg"/>
            <a:tailEnd type="triangle" w="lg" len="lg"/>
          </a:ln>
        </p:spPr>
        <p:style>
          <a:lnRef idx="2">
            <a:schemeClr val="accent1"/>
          </a:lnRef>
          <a:fillRef idx="0">
            <a:schemeClr val="accent1"/>
          </a:fillRef>
          <a:effectRef idx="1">
            <a:schemeClr val="accent1"/>
          </a:effectRef>
          <a:fontRef idx="minor">
            <a:schemeClr val="tx1"/>
          </a:fontRef>
        </p:style>
      </p:cxnSp>
      <p:cxnSp>
        <p:nvCxnSpPr>
          <p:cNvPr id="205" name="コネクタ: カギ線 204">
            <a:extLst>
              <a:ext uri="{FF2B5EF4-FFF2-40B4-BE49-F238E27FC236}">
                <a16:creationId xmlns:a16="http://schemas.microsoft.com/office/drawing/2014/main" id="{8BDE6969-A529-257E-5CE5-711F13678D04}"/>
              </a:ext>
            </a:extLst>
          </p:cNvPr>
          <p:cNvCxnSpPr>
            <a:cxnSpLocks/>
            <a:stCxn id="179" idx="1"/>
            <a:endCxn id="196" idx="1"/>
          </p:cNvCxnSpPr>
          <p:nvPr/>
        </p:nvCxnSpPr>
        <p:spPr>
          <a:xfrm rot="10800000">
            <a:off x="663213" y="3078515"/>
            <a:ext cx="1617651" cy="2269861"/>
          </a:xfrm>
          <a:prstGeom prst="bentConnector3">
            <a:avLst>
              <a:gd name="adj1" fmla="val 123024"/>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49" name="四角形: 角を丸くする 148">
            <a:extLst>
              <a:ext uri="{FF2B5EF4-FFF2-40B4-BE49-F238E27FC236}">
                <a16:creationId xmlns:a16="http://schemas.microsoft.com/office/drawing/2014/main" id="{8BC74E5A-2911-EAE3-8FB7-3D61820DF860}"/>
              </a:ext>
            </a:extLst>
          </p:cNvPr>
          <p:cNvSpPr/>
          <p:nvPr/>
        </p:nvSpPr>
        <p:spPr>
          <a:xfrm>
            <a:off x="449269" y="5003383"/>
            <a:ext cx="1665088" cy="798833"/>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solidFill>
                  <a:schemeClr val="tx1"/>
                </a:solidFill>
                <a:latin typeface="ＭＳ Ｐゴシック" panose="020B0600070205080204" pitchFamily="50" charset="-128"/>
                <a:ea typeface="ＭＳ Ｐゴシック" panose="020B0600070205080204" pitchFamily="50" charset="-128"/>
              </a:rPr>
              <a:t>状況変化</a:t>
            </a:r>
            <a:endParaRPr kumimoji="1" lang="en-US" altLang="ja-JP" sz="2000" dirty="0">
              <a:solidFill>
                <a:schemeClr val="tx1"/>
              </a:solidFill>
              <a:latin typeface="ＭＳ Ｐゴシック" panose="020B0600070205080204" pitchFamily="50" charset="-128"/>
              <a:ea typeface="ＭＳ Ｐゴシック" panose="020B0600070205080204" pitchFamily="50" charset="-128"/>
            </a:endParaRPr>
          </a:p>
          <a:p>
            <a:pPr algn="ctr"/>
            <a:r>
              <a:rPr kumimoji="1" lang="ja-JP" altLang="en-US" sz="2000" dirty="0">
                <a:solidFill>
                  <a:schemeClr val="tx1"/>
                </a:solidFill>
                <a:latin typeface="ＭＳ Ｐゴシック" panose="020B0600070205080204" pitchFamily="50" charset="-128"/>
                <a:ea typeface="ＭＳ Ｐゴシック" panose="020B0600070205080204" pitchFamily="50" charset="-128"/>
              </a:rPr>
              <a:t>（故障など）</a:t>
            </a:r>
          </a:p>
        </p:txBody>
      </p:sp>
      <p:cxnSp>
        <p:nvCxnSpPr>
          <p:cNvPr id="216" name="コネクタ: 曲線 215">
            <a:extLst>
              <a:ext uri="{FF2B5EF4-FFF2-40B4-BE49-F238E27FC236}">
                <a16:creationId xmlns:a16="http://schemas.microsoft.com/office/drawing/2014/main" id="{D9AF2F2C-EC26-CD8B-8F95-7615B903DCD9}"/>
              </a:ext>
            </a:extLst>
          </p:cNvPr>
          <p:cNvCxnSpPr>
            <a:cxnSpLocks/>
            <a:stCxn id="199" idx="2"/>
            <a:endCxn id="179" idx="0"/>
          </p:cNvCxnSpPr>
          <p:nvPr/>
        </p:nvCxnSpPr>
        <p:spPr>
          <a:xfrm rot="5400000">
            <a:off x="6127182" y="3198859"/>
            <a:ext cx="962277" cy="2009665"/>
          </a:xfrm>
          <a:prstGeom prst="curvedConnector3">
            <a:avLst>
              <a:gd name="adj1" fmla="val 61745"/>
            </a:avLst>
          </a:prstGeom>
          <a:ln>
            <a:tailEnd type="triangle" w="lg" len="lg"/>
          </a:ln>
        </p:spPr>
        <p:style>
          <a:lnRef idx="2">
            <a:schemeClr val="accent1"/>
          </a:lnRef>
          <a:fillRef idx="0">
            <a:schemeClr val="accent1"/>
          </a:fillRef>
          <a:effectRef idx="1">
            <a:schemeClr val="accent1"/>
          </a:effectRef>
          <a:fontRef idx="minor">
            <a:schemeClr val="tx1"/>
          </a:fontRef>
        </p:style>
      </p:cxnSp>
      <p:sp>
        <p:nvSpPr>
          <p:cNvPr id="220" name="テキスト ボックス 219">
            <a:extLst>
              <a:ext uri="{FF2B5EF4-FFF2-40B4-BE49-F238E27FC236}">
                <a16:creationId xmlns:a16="http://schemas.microsoft.com/office/drawing/2014/main" id="{A00DDA67-9AB1-22F4-B484-18C613D504B5}"/>
              </a:ext>
            </a:extLst>
          </p:cNvPr>
          <p:cNvSpPr txBox="1"/>
          <p:nvPr/>
        </p:nvSpPr>
        <p:spPr>
          <a:xfrm>
            <a:off x="8064523" y="2766763"/>
            <a:ext cx="901654" cy="369332"/>
          </a:xfrm>
          <a:prstGeom prst="rect">
            <a:avLst/>
          </a:prstGeom>
          <a:noFill/>
        </p:spPr>
        <p:txBody>
          <a:bodyPr wrap="square">
            <a:spAutoFit/>
          </a:bodyPr>
          <a:lstStyle/>
          <a:p>
            <a:pPr algn="ctr"/>
            <a:r>
              <a:rPr kumimoji="1" lang="en-US" altLang="ja-JP" sz="1800" dirty="0">
                <a:latin typeface="ＭＳ Ｐゴシック" panose="020B0600070205080204" pitchFamily="50" charset="-128"/>
                <a:ea typeface="ＭＳ Ｐゴシック" panose="020B0600070205080204" pitchFamily="50" charset="-128"/>
              </a:rPr>
              <a:t>Win!</a:t>
            </a:r>
            <a:endParaRPr kumimoji="1" lang="en-US" altLang="ja-JP" sz="1800" dirty="0">
              <a:solidFill>
                <a:schemeClr val="tx1"/>
              </a:solidFill>
              <a:latin typeface="ＭＳ Ｐゴシック" panose="020B0600070205080204" pitchFamily="50" charset="-128"/>
              <a:ea typeface="ＭＳ Ｐゴシック" panose="020B0600070205080204" pitchFamily="50" charset="-128"/>
            </a:endParaRPr>
          </a:p>
        </p:txBody>
      </p:sp>
    </p:spTree>
    <p:extLst>
      <p:ext uri="{BB962C8B-B14F-4D97-AF65-F5344CB8AC3E}">
        <p14:creationId xmlns:p14="http://schemas.microsoft.com/office/powerpoint/2010/main" val="22167572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89AF23-C7E4-E0FA-40E3-5B60922308F0}"/>
            </a:ext>
          </a:extLst>
        </p:cNvPr>
        <p:cNvGrpSpPr/>
        <p:nvPr/>
      </p:nvGrpSpPr>
      <p:grpSpPr>
        <a:xfrm>
          <a:off x="0" y="0"/>
          <a:ext cx="0" cy="0"/>
          <a:chOff x="0" y="0"/>
          <a:chExt cx="0" cy="0"/>
        </a:xfrm>
      </p:grpSpPr>
      <p:sp>
        <p:nvSpPr>
          <p:cNvPr id="51" name="タイトル 1">
            <a:extLst>
              <a:ext uri="{FF2B5EF4-FFF2-40B4-BE49-F238E27FC236}">
                <a16:creationId xmlns:a16="http://schemas.microsoft.com/office/drawing/2014/main" id="{FC02A889-E3A9-A0B2-E022-58C76E9D281B}"/>
              </a:ext>
            </a:extLst>
          </p:cNvPr>
          <p:cNvSpPr>
            <a:spLocks noGrp="1"/>
          </p:cNvSpPr>
          <p:nvPr>
            <p:ph type="title"/>
          </p:nvPr>
        </p:nvSpPr>
        <p:spPr>
          <a:xfrm>
            <a:off x="628650" y="108276"/>
            <a:ext cx="7886700" cy="1325563"/>
          </a:xfrm>
        </p:spPr>
        <p:txBody>
          <a:bodyPr>
            <a:normAutofit/>
          </a:bodyPr>
          <a:lstStyle/>
          <a:p>
            <a:r>
              <a:rPr lang="ja-JP" altLang="en-US" dirty="0">
                <a:latin typeface="ＭＳ Ｐゴシック" panose="020B0600070205080204" pitchFamily="50" charset="-128"/>
                <a:ea typeface="ＭＳ Ｐゴシック" panose="020B0600070205080204" pitchFamily="50" charset="-128"/>
              </a:rPr>
              <a:t>今後の目標</a:t>
            </a:r>
          </a:p>
        </p:txBody>
      </p:sp>
      <p:sp>
        <p:nvSpPr>
          <p:cNvPr id="86" name="テキスト ボックス 85">
            <a:extLst>
              <a:ext uri="{FF2B5EF4-FFF2-40B4-BE49-F238E27FC236}">
                <a16:creationId xmlns:a16="http://schemas.microsoft.com/office/drawing/2014/main" id="{34375C8D-7933-8B51-4464-A3402EED7BCA}"/>
              </a:ext>
            </a:extLst>
          </p:cNvPr>
          <p:cNvSpPr txBox="1"/>
          <p:nvPr/>
        </p:nvSpPr>
        <p:spPr>
          <a:xfrm>
            <a:off x="490211" y="1392503"/>
            <a:ext cx="8946274" cy="2708434"/>
          </a:xfrm>
          <a:prstGeom prst="rect">
            <a:avLst/>
          </a:prstGeom>
          <a:noFill/>
        </p:spPr>
        <p:txBody>
          <a:bodyPr wrap="square">
            <a:spAutoFit/>
          </a:bodyPr>
          <a:lstStyle/>
          <a:p>
            <a:r>
              <a:rPr lang="ja-JP" altLang="en-US" sz="2400" dirty="0">
                <a:latin typeface="ＭＳ Ｐゴシック" panose="020B0600070205080204" pitchFamily="50" charset="-128"/>
                <a:ea typeface="ＭＳ Ｐゴシック" panose="020B0600070205080204" pitchFamily="50" charset="-128"/>
              </a:rPr>
              <a:t>①</a:t>
            </a:r>
            <a:r>
              <a:rPr lang="zh-TW" altLang="en-US" sz="2400" dirty="0">
                <a:latin typeface="ＭＳ Ｐゴシック" panose="020B0600070205080204" pitchFamily="50" charset="-128"/>
                <a:ea typeface="ＭＳ Ｐゴシック" panose="020B0600070205080204" pitchFamily="50" charset="-128"/>
              </a:rPr>
              <a:t>多目的最適化</a:t>
            </a:r>
            <a:r>
              <a:rPr lang="ja-JP" altLang="en-US" sz="2400" dirty="0">
                <a:latin typeface="ＭＳ Ｐゴシック" panose="020B0600070205080204" pitchFamily="50" charset="-128"/>
                <a:ea typeface="ＭＳ Ｐゴシック" panose="020B0600070205080204" pitchFamily="50" charset="-128"/>
              </a:rPr>
              <a:t>における評価指標の改善</a:t>
            </a:r>
          </a:p>
          <a:p>
            <a:pPr marL="342900" indent="-342900">
              <a:buFont typeface="Arial" panose="020B0604020202020204" pitchFamily="34" charset="0"/>
              <a:buChar char="•"/>
            </a:pPr>
            <a:r>
              <a:rPr lang="ja-JP" altLang="en-US" sz="2000" dirty="0">
                <a:latin typeface="ＭＳ Ｐゴシック" panose="020B0600070205080204" pitchFamily="50" charset="-128"/>
                <a:ea typeface="ＭＳ Ｐゴシック" panose="020B0600070205080204" pitchFamily="50" charset="-128"/>
              </a:rPr>
              <a:t>故障発生時の作業期待値を用いた性能評価</a:t>
            </a:r>
            <a:endParaRPr lang="en-US" altLang="ja-JP" sz="2000" dirty="0">
              <a:latin typeface="ＭＳ Ｐゴシック" panose="020B0600070205080204" pitchFamily="50" charset="-128"/>
              <a:ea typeface="ＭＳ Ｐゴシック" panose="020B0600070205080204" pitchFamily="50" charset="-128"/>
            </a:endParaRPr>
          </a:p>
          <a:p>
            <a:pPr marL="342900" indent="-342900">
              <a:buFont typeface="Arial" panose="020B0604020202020204" pitchFamily="34" charset="0"/>
              <a:buChar char="•"/>
            </a:pPr>
            <a:r>
              <a:rPr lang="ja-JP" altLang="en-US" sz="2000" dirty="0">
                <a:latin typeface="ＭＳ Ｐゴシック" panose="020B0600070205080204" pitchFamily="50" charset="-128"/>
                <a:ea typeface="ＭＳ Ｐゴシック" panose="020B0600070205080204" pitchFamily="50" charset="-128"/>
              </a:rPr>
              <a:t>残りタスクの依存関係を考慮した性能評価</a:t>
            </a:r>
            <a:endParaRPr lang="en-US" altLang="ja-JP" sz="2000" dirty="0">
              <a:latin typeface="ＭＳ Ｐゴシック" panose="020B0600070205080204" pitchFamily="50" charset="-128"/>
              <a:ea typeface="ＭＳ Ｐゴシック" panose="020B0600070205080204" pitchFamily="50" charset="-128"/>
            </a:endParaRPr>
          </a:p>
          <a:p>
            <a:endParaRPr lang="en-US" altLang="ja-JP" sz="2400" dirty="0">
              <a:latin typeface="ＭＳ Ｐゴシック" panose="020B0600070205080204" pitchFamily="50" charset="-128"/>
              <a:ea typeface="ＭＳ Ｐゴシック" panose="020B0600070205080204" pitchFamily="50" charset="-128"/>
            </a:endParaRPr>
          </a:p>
          <a:p>
            <a:r>
              <a:rPr lang="ja-JP" altLang="en-US" sz="2400" dirty="0">
                <a:latin typeface="ＭＳ Ｐゴシック" panose="020B0600070205080204" pitchFamily="50" charset="-128"/>
                <a:ea typeface="ＭＳ Ｐゴシック" panose="020B0600070205080204" pitchFamily="50" charset="-128"/>
              </a:rPr>
              <a:t>②故障発生に対して頑健なタスクアロケーションアルゴリズム</a:t>
            </a:r>
          </a:p>
          <a:p>
            <a:pPr marL="342900" indent="-342900">
              <a:buFont typeface="Arial" panose="020B0604020202020204" pitchFamily="34" charset="0"/>
              <a:buChar char="•"/>
            </a:pPr>
            <a:endParaRPr lang="en-US" altLang="ja-JP" sz="2000" dirty="0">
              <a:latin typeface="ＭＳ Ｐゴシック" panose="020B0600070205080204" pitchFamily="50" charset="-128"/>
              <a:ea typeface="ＭＳ Ｐゴシック" panose="020B0600070205080204" pitchFamily="50" charset="-128"/>
            </a:endParaRPr>
          </a:p>
          <a:p>
            <a:endParaRPr lang="ja-JP" altLang="en-US" sz="2000" dirty="0">
              <a:latin typeface="ＭＳ Ｐゴシック" panose="020B0600070205080204" pitchFamily="50" charset="-128"/>
              <a:ea typeface="ＭＳ Ｐゴシック" panose="020B0600070205080204" pitchFamily="50" charset="-128"/>
            </a:endParaRPr>
          </a:p>
          <a:p>
            <a:endParaRPr lang="ja-JP" altLang="en-US" dirty="0">
              <a:latin typeface="ＭＳ Ｐゴシック" panose="020B0600070205080204" pitchFamily="50" charset="-128"/>
              <a:ea typeface="ＭＳ Ｐゴシック" panose="020B0600070205080204" pitchFamily="50" charset="-128"/>
            </a:endParaRPr>
          </a:p>
        </p:txBody>
      </p:sp>
      <p:pic>
        <p:nvPicPr>
          <p:cNvPr id="89" name="図 88">
            <a:extLst>
              <a:ext uri="{FF2B5EF4-FFF2-40B4-BE49-F238E27FC236}">
                <a16:creationId xmlns:a16="http://schemas.microsoft.com/office/drawing/2014/main" id="{920D3E6C-CF5B-74C3-8F4F-CA19C7D4F055}"/>
              </a:ext>
            </a:extLst>
          </p:cNvPr>
          <p:cNvPicPr>
            <a:picLocks noChangeAspect="1"/>
          </p:cNvPicPr>
          <p:nvPr/>
        </p:nvPicPr>
        <p:blipFill>
          <a:blip r:embed="rId2"/>
          <a:srcRect r="35961"/>
          <a:stretch/>
        </p:blipFill>
        <p:spPr>
          <a:xfrm>
            <a:off x="1854958" y="4591314"/>
            <a:ext cx="5020787" cy="2141464"/>
          </a:xfrm>
          <a:prstGeom prst="rect">
            <a:avLst/>
          </a:prstGeom>
        </p:spPr>
      </p:pic>
      <p:sp>
        <p:nvSpPr>
          <p:cNvPr id="91" name="正方形/長方形 90">
            <a:extLst>
              <a:ext uri="{FF2B5EF4-FFF2-40B4-BE49-F238E27FC236}">
                <a16:creationId xmlns:a16="http://schemas.microsoft.com/office/drawing/2014/main" id="{2800B9B4-4BE0-2D28-CF6B-6FDF5939BE70}"/>
              </a:ext>
            </a:extLst>
          </p:cNvPr>
          <p:cNvSpPr/>
          <p:nvPr/>
        </p:nvSpPr>
        <p:spPr>
          <a:xfrm>
            <a:off x="2261496" y="4642943"/>
            <a:ext cx="144000" cy="252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ＭＳ Ｐゴシック" panose="020B0600070205080204" pitchFamily="50" charset="-128"/>
              <a:ea typeface="ＭＳ Ｐゴシック" panose="020B0600070205080204" pitchFamily="50" charset="-128"/>
              <a:cs typeface="Arial" panose="020B0604020202020204" pitchFamily="34" charset="0"/>
            </a:endParaRPr>
          </a:p>
        </p:txBody>
      </p:sp>
      <p:sp>
        <p:nvSpPr>
          <p:cNvPr id="92" name="正方形/長方形 91">
            <a:extLst>
              <a:ext uri="{FF2B5EF4-FFF2-40B4-BE49-F238E27FC236}">
                <a16:creationId xmlns:a16="http://schemas.microsoft.com/office/drawing/2014/main" id="{5DA5A151-B162-95EF-04C9-DEBA1624782F}"/>
              </a:ext>
            </a:extLst>
          </p:cNvPr>
          <p:cNvSpPr/>
          <p:nvPr/>
        </p:nvSpPr>
        <p:spPr>
          <a:xfrm>
            <a:off x="7311965" y="4596891"/>
            <a:ext cx="144000" cy="324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ＭＳ Ｐゴシック" panose="020B0600070205080204" pitchFamily="50" charset="-128"/>
              <a:ea typeface="ＭＳ Ｐゴシック" panose="020B0600070205080204" pitchFamily="50" charset="-128"/>
              <a:cs typeface="Arial" panose="020B0604020202020204" pitchFamily="34" charset="0"/>
            </a:endParaRPr>
          </a:p>
        </p:txBody>
      </p:sp>
      <p:sp>
        <p:nvSpPr>
          <p:cNvPr id="93" name="テキスト ボックス 92">
            <a:extLst>
              <a:ext uri="{FF2B5EF4-FFF2-40B4-BE49-F238E27FC236}">
                <a16:creationId xmlns:a16="http://schemas.microsoft.com/office/drawing/2014/main" id="{127BDC4B-349B-B57B-75F4-B01D8B01150F}"/>
              </a:ext>
            </a:extLst>
          </p:cNvPr>
          <p:cNvSpPr txBox="1"/>
          <p:nvPr/>
        </p:nvSpPr>
        <p:spPr>
          <a:xfrm>
            <a:off x="7569397" y="4574225"/>
            <a:ext cx="646331" cy="369332"/>
          </a:xfrm>
          <a:prstGeom prst="rect">
            <a:avLst/>
          </a:prstGeom>
          <a:noFill/>
        </p:spPr>
        <p:txBody>
          <a:bodyPr wrap="none" rtlCol="0">
            <a:spAutoFit/>
          </a:bodyPr>
          <a:lstStyle/>
          <a:p>
            <a:r>
              <a:rPr lang="ja-JP" altLang="en-US" dirty="0">
                <a:latin typeface="ＭＳ Ｐゴシック" panose="020B0600070205080204" pitchFamily="50" charset="-128"/>
                <a:ea typeface="ＭＳ Ｐゴシック" panose="020B0600070205080204" pitchFamily="50" charset="-128"/>
                <a:cs typeface="Arial" panose="020B0604020202020204" pitchFamily="34" charset="0"/>
              </a:rPr>
              <a:t>移動</a:t>
            </a:r>
            <a:endParaRPr kumimoji="1" lang="ja-JP" altLang="en-US" dirty="0">
              <a:latin typeface="ＭＳ Ｐゴシック" panose="020B0600070205080204" pitchFamily="50" charset="-128"/>
              <a:ea typeface="ＭＳ Ｐゴシック" panose="020B0600070205080204" pitchFamily="50" charset="-128"/>
              <a:cs typeface="Arial" panose="020B0604020202020204" pitchFamily="34" charset="0"/>
            </a:endParaRPr>
          </a:p>
        </p:txBody>
      </p:sp>
      <p:sp>
        <p:nvSpPr>
          <p:cNvPr id="94" name="正方形/長方形 93">
            <a:extLst>
              <a:ext uri="{FF2B5EF4-FFF2-40B4-BE49-F238E27FC236}">
                <a16:creationId xmlns:a16="http://schemas.microsoft.com/office/drawing/2014/main" id="{EDBA62E0-4074-893C-B034-8B703FAEAA53}"/>
              </a:ext>
            </a:extLst>
          </p:cNvPr>
          <p:cNvSpPr/>
          <p:nvPr/>
        </p:nvSpPr>
        <p:spPr>
          <a:xfrm>
            <a:off x="7311965" y="5054674"/>
            <a:ext cx="144000" cy="324000"/>
          </a:xfrm>
          <a:prstGeom prst="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ＭＳ Ｐゴシック" panose="020B0600070205080204" pitchFamily="50" charset="-128"/>
              <a:ea typeface="ＭＳ Ｐゴシック" panose="020B0600070205080204" pitchFamily="50" charset="-128"/>
              <a:cs typeface="Arial" panose="020B0604020202020204" pitchFamily="34" charset="0"/>
            </a:endParaRPr>
          </a:p>
        </p:txBody>
      </p:sp>
      <p:sp>
        <p:nvSpPr>
          <p:cNvPr id="95" name="テキスト ボックス 94">
            <a:extLst>
              <a:ext uri="{FF2B5EF4-FFF2-40B4-BE49-F238E27FC236}">
                <a16:creationId xmlns:a16="http://schemas.microsoft.com/office/drawing/2014/main" id="{D8F7F96D-6027-59A0-5C55-B89D9C10EDFE}"/>
              </a:ext>
            </a:extLst>
          </p:cNvPr>
          <p:cNvSpPr txBox="1"/>
          <p:nvPr/>
        </p:nvSpPr>
        <p:spPr>
          <a:xfrm>
            <a:off x="7569397" y="5032008"/>
            <a:ext cx="646331" cy="369332"/>
          </a:xfrm>
          <a:prstGeom prst="rect">
            <a:avLst/>
          </a:prstGeom>
          <a:noFill/>
        </p:spPr>
        <p:txBody>
          <a:bodyPr wrap="none" rtlCol="0">
            <a:spAutoFit/>
          </a:bodyPr>
          <a:lstStyle/>
          <a:p>
            <a:r>
              <a:rPr lang="ja-JP" altLang="en-US" dirty="0">
                <a:latin typeface="ＭＳ Ｐゴシック" panose="020B0600070205080204" pitchFamily="50" charset="-128"/>
                <a:ea typeface="ＭＳ Ｐゴシック" panose="020B0600070205080204" pitchFamily="50" charset="-128"/>
                <a:cs typeface="Arial" panose="020B0604020202020204" pitchFamily="34" charset="0"/>
              </a:rPr>
              <a:t>作業</a:t>
            </a:r>
            <a:endParaRPr kumimoji="1" lang="ja-JP" altLang="en-US" dirty="0">
              <a:latin typeface="ＭＳ Ｐゴシック" panose="020B0600070205080204" pitchFamily="50" charset="-128"/>
              <a:ea typeface="ＭＳ Ｐゴシック" panose="020B0600070205080204" pitchFamily="50" charset="-128"/>
              <a:cs typeface="Arial" panose="020B0604020202020204" pitchFamily="34" charset="0"/>
            </a:endParaRPr>
          </a:p>
        </p:txBody>
      </p:sp>
      <p:sp>
        <p:nvSpPr>
          <p:cNvPr id="96" name="正方形/長方形 95">
            <a:extLst>
              <a:ext uri="{FF2B5EF4-FFF2-40B4-BE49-F238E27FC236}">
                <a16:creationId xmlns:a16="http://schemas.microsoft.com/office/drawing/2014/main" id="{30AFB6B8-514B-E06D-BD0C-6E2664D1F827}"/>
              </a:ext>
            </a:extLst>
          </p:cNvPr>
          <p:cNvSpPr/>
          <p:nvPr/>
        </p:nvSpPr>
        <p:spPr>
          <a:xfrm>
            <a:off x="2414734" y="4642943"/>
            <a:ext cx="646331" cy="252000"/>
          </a:xfrm>
          <a:prstGeom prst="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ＭＳ Ｐゴシック" panose="020B0600070205080204" pitchFamily="50" charset="-128"/>
              <a:ea typeface="ＭＳ Ｐゴシック" panose="020B0600070205080204" pitchFamily="50" charset="-128"/>
              <a:cs typeface="Arial" panose="020B0604020202020204" pitchFamily="34" charset="0"/>
            </a:endParaRPr>
          </a:p>
        </p:txBody>
      </p:sp>
      <p:sp>
        <p:nvSpPr>
          <p:cNvPr id="108" name="正方形/長方形 107">
            <a:extLst>
              <a:ext uri="{FF2B5EF4-FFF2-40B4-BE49-F238E27FC236}">
                <a16:creationId xmlns:a16="http://schemas.microsoft.com/office/drawing/2014/main" id="{8058B4B1-202F-217D-BC94-AE77EB010FDF}"/>
              </a:ext>
            </a:extLst>
          </p:cNvPr>
          <p:cNvSpPr/>
          <p:nvPr/>
        </p:nvSpPr>
        <p:spPr>
          <a:xfrm>
            <a:off x="3162661" y="4642943"/>
            <a:ext cx="293988" cy="252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ＭＳ Ｐゴシック" panose="020B0600070205080204" pitchFamily="50" charset="-128"/>
              <a:ea typeface="ＭＳ Ｐゴシック" panose="020B0600070205080204" pitchFamily="50" charset="-128"/>
              <a:cs typeface="Arial" panose="020B0604020202020204" pitchFamily="34" charset="0"/>
            </a:endParaRPr>
          </a:p>
        </p:txBody>
      </p:sp>
      <p:sp>
        <p:nvSpPr>
          <p:cNvPr id="109" name="正方形/長方形 108">
            <a:extLst>
              <a:ext uri="{FF2B5EF4-FFF2-40B4-BE49-F238E27FC236}">
                <a16:creationId xmlns:a16="http://schemas.microsoft.com/office/drawing/2014/main" id="{69AFA823-D835-234F-AEEB-96B55D03E9EF}"/>
              </a:ext>
            </a:extLst>
          </p:cNvPr>
          <p:cNvSpPr/>
          <p:nvPr/>
        </p:nvSpPr>
        <p:spPr>
          <a:xfrm>
            <a:off x="3465886" y="4642943"/>
            <a:ext cx="430446" cy="252000"/>
          </a:xfrm>
          <a:prstGeom prst="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ＭＳ Ｐゴシック" panose="020B0600070205080204" pitchFamily="50" charset="-128"/>
              <a:ea typeface="ＭＳ Ｐゴシック" panose="020B0600070205080204" pitchFamily="50" charset="-128"/>
              <a:cs typeface="Arial" panose="020B0604020202020204" pitchFamily="34" charset="0"/>
            </a:endParaRPr>
          </a:p>
        </p:txBody>
      </p:sp>
      <p:sp>
        <p:nvSpPr>
          <p:cNvPr id="110" name="正方形/長方形 109">
            <a:extLst>
              <a:ext uri="{FF2B5EF4-FFF2-40B4-BE49-F238E27FC236}">
                <a16:creationId xmlns:a16="http://schemas.microsoft.com/office/drawing/2014/main" id="{18E8D2D1-FC41-20A0-A906-2A858445E228}"/>
              </a:ext>
            </a:extLst>
          </p:cNvPr>
          <p:cNvSpPr/>
          <p:nvPr/>
        </p:nvSpPr>
        <p:spPr>
          <a:xfrm>
            <a:off x="2261496" y="5142350"/>
            <a:ext cx="344058" cy="252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ＭＳ Ｐゴシック" panose="020B0600070205080204" pitchFamily="50" charset="-128"/>
              <a:ea typeface="ＭＳ Ｐゴシック" panose="020B0600070205080204" pitchFamily="50" charset="-128"/>
              <a:cs typeface="Arial" panose="020B0604020202020204" pitchFamily="34" charset="0"/>
            </a:endParaRPr>
          </a:p>
        </p:txBody>
      </p:sp>
      <p:sp>
        <p:nvSpPr>
          <p:cNvPr id="111" name="正方形/長方形 110">
            <a:extLst>
              <a:ext uri="{FF2B5EF4-FFF2-40B4-BE49-F238E27FC236}">
                <a16:creationId xmlns:a16="http://schemas.microsoft.com/office/drawing/2014/main" id="{3133E88C-CEB9-C28B-D1DA-54336EFA82F0}"/>
              </a:ext>
            </a:extLst>
          </p:cNvPr>
          <p:cNvSpPr/>
          <p:nvPr/>
        </p:nvSpPr>
        <p:spPr>
          <a:xfrm>
            <a:off x="2614791" y="5142350"/>
            <a:ext cx="841858" cy="252000"/>
          </a:xfrm>
          <a:prstGeom prst="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ＭＳ Ｐゴシック" panose="020B0600070205080204" pitchFamily="50" charset="-128"/>
              <a:ea typeface="ＭＳ Ｐゴシック" panose="020B0600070205080204" pitchFamily="50" charset="-128"/>
              <a:cs typeface="Arial" panose="020B0604020202020204" pitchFamily="34" charset="0"/>
            </a:endParaRPr>
          </a:p>
        </p:txBody>
      </p:sp>
      <p:sp>
        <p:nvSpPr>
          <p:cNvPr id="112" name="正方形/長方形 111">
            <a:extLst>
              <a:ext uri="{FF2B5EF4-FFF2-40B4-BE49-F238E27FC236}">
                <a16:creationId xmlns:a16="http://schemas.microsoft.com/office/drawing/2014/main" id="{7262FD61-1CB0-31B3-5852-CABED6565325}"/>
              </a:ext>
            </a:extLst>
          </p:cNvPr>
          <p:cNvSpPr/>
          <p:nvPr/>
        </p:nvSpPr>
        <p:spPr>
          <a:xfrm>
            <a:off x="3473669" y="5142350"/>
            <a:ext cx="582490" cy="252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ＭＳ Ｐゴシック" panose="020B0600070205080204" pitchFamily="50" charset="-128"/>
              <a:ea typeface="ＭＳ Ｐゴシック" panose="020B0600070205080204" pitchFamily="50" charset="-128"/>
              <a:cs typeface="Arial" panose="020B0604020202020204" pitchFamily="34" charset="0"/>
            </a:endParaRPr>
          </a:p>
        </p:txBody>
      </p:sp>
      <p:sp>
        <p:nvSpPr>
          <p:cNvPr id="113" name="正方形/長方形 112">
            <a:extLst>
              <a:ext uri="{FF2B5EF4-FFF2-40B4-BE49-F238E27FC236}">
                <a16:creationId xmlns:a16="http://schemas.microsoft.com/office/drawing/2014/main" id="{38BF6C43-F865-046F-5F16-2505682F051F}"/>
              </a:ext>
            </a:extLst>
          </p:cNvPr>
          <p:cNvSpPr/>
          <p:nvPr/>
        </p:nvSpPr>
        <p:spPr>
          <a:xfrm>
            <a:off x="4065396" y="5142350"/>
            <a:ext cx="384242" cy="252000"/>
          </a:xfrm>
          <a:prstGeom prst="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ＭＳ Ｐゴシック" panose="020B0600070205080204" pitchFamily="50" charset="-128"/>
              <a:ea typeface="ＭＳ Ｐゴシック" panose="020B0600070205080204" pitchFamily="50" charset="-128"/>
              <a:cs typeface="Arial" panose="020B0604020202020204" pitchFamily="34" charset="0"/>
            </a:endParaRPr>
          </a:p>
        </p:txBody>
      </p:sp>
      <p:sp>
        <p:nvSpPr>
          <p:cNvPr id="114" name="正方形/長方形 113">
            <a:extLst>
              <a:ext uri="{FF2B5EF4-FFF2-40B4-BE49-F238E27FC236}">
                <a16:creationId xmlns:a16="http://schemas.microsoft.com/office/drawing/2014/main" id="{643DCEE3-8352-E0E9-EE1F-13497004E95C}"/>
              </a:ext>
            </a:extLst>
          </p:cNvPr>
          <p:cNvSpPr/>
          <p:nvPr/>
        </p:nvSpPr>
        <p:spPr>
          <a:xfrm>
            <a:off x="2268255" y="6353292"/>
            <a:ext cx="144000" cy="252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ＭＳ Ｐゴシック" panose="020B0600070205080204" pitchFamily="50" charset="-128"/>
              <a:ea typeface="ＭＳ Ｐゴシック" panose="020B0600070205080204" pitchFamily="50" charset="-128"/>
              <a:cs typeface="Arial" panose="020B0604020202020204" pitchFamily="34" charset="0"/>
            </a:endParaRPr>
          </a:p>
        </p:txBody>
      </p:sp>
      <p:sp>
        <p:nvSpPr>
          <p:cNvPr id="115" name="正方形/長方形 114">
            <a:extLst>
              <a:ext uri="{FF2B5EF4-FFF2-40B4-BE49-F238E27FC236}">
                <a16:creationId xmlns:a16="http://schemas.microsoft.com/office/drawing/2014/main" id="{A5C7481C-C8B3-9211-76D0-B7541A6CDBDD}"/>
              </a:ext>
            </a:extLst>
          </p:cNvPr>
          <p:cNvSpPr/>
          <p:nvPr/>
        </p:nvSpPr>
        <p:spPr>
          <a:xfrm>
            <a:off x="2421493" y="6353292"/>
            <a:ext cx="646331" cy="252000"/>
          </a:xfrm>
          <a:prstGeom prst="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ＭＳ Ｐゴシック" panose="020B0600070205080204" pitchFamily="50" charset="-128"/>
              <a:ea typeface="ＭＳ Ｐゴシック" panose="020B0600070205080204" pitchFamily="50" charset="-128"/>
              <a:cs typeface="Arial" panose="020B0604020202020204" pitchFamily="34" charset="0"/>
            </a:endParaRPr>
          </a:p>
        </p:txBody>
      </p:sp>
      <p:sp>
        <p:nvSpPr>
          <p:cNvPr id="116" name="正方形/長方形 115">
            <a:extLst>
              <a:ext uri="{FF2B5EF4-FFF2-40B4-BE49-F238E27FC236}">
                <a16:creationId xmlns:a16="http://schemas.microsoft.com/office/drawing/2014/main" id="{CEE095D7-C616-2A7E-A25A-13FCB369D728}"/>
              </a:ext>
            </a:extLst>
          </p:cNvPr>
          <p:cNvSpPr/>
          <p:nvPr/>
        </p:nvSpPr>
        <p:spPr>
          <a:xfrm>
            <a:off x="3216668" y="6353292"/>
            <a:ext cx="841858" cy="252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ＭＳ Ｐゴシック" panose="020B0600070205080204" pitchFamily="50" charset="-128"/>
              <a:ea typeface="ＭＳ Ｐゴシック" panose="020B0600070205080204" pitchFamily="50" charset="-128"/>
              <a:cs typeface="Arial" panose="020B0604020202020204" pitchFamily="34" charset="0"/>
            </a:endParaRPr>
          </a:p>
        </p:txBody>
      </p:sp>
      <p:sp>
        <p:nvSpPr>
          <p:cNvPr id="117" name="正方形/長方形 116">
            <a:extLst>
              <a:ext uri="{FF2B5EF4-FFF2-40B4-BE49-F238E27FC236}">
                <a16:creationId xmlns:a16="http://schemas.microsoft.com/office/drawing/2014/main" id="{2FD3E1E3-EFE0-E2BB-BAB4-D712C1E39088}"/>
              </a:ext>
            </a:extLst>
          </p:cNvPr>
          <p:cNvSpPr/>
          <p:nvPr/>
        </p:nvSpPr>
        <p:spPr>
          <a:xfrm>
            <a:off x="4067764" y="6353292"/>
            <a:ext cx="646331" cy="252000"/>
          </a:xfrm>
          <a:prstGeom prst="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ＭＳ Ｐゴシック" panose="020B0600070205080204" pitchFamily="50" charset="-128"/>
              <a:ea typeface="ＭＳ Ｐゴシック" panose="020B0600070205080204" pitchFamily="50" charset="-128"/>
              <a:cs typeface="Arial" panose="020B0604020202020204" pitchFamily="34" charset="0"/>
            </a:endParaRPr>
          </a:p>
        </p:txBody>
      </p:sp>
      <p:sp>
        <p:nvSpPr>
          <p:cNvPr id="120" name="テキスト ボックス 119">
            <a:extLst>
              <a:ext uri="{FF2B5EF4-FFF2-40B4-BE49-F238E27FC236}">
                <a16:creationId xmlns:a16="http://schemas.microsoft.com/office/drawing/2014/main" id="{C56FE92F-A894-BCE8-4F6E-1E7D8B9C4C21}"/>
              </a:ext>
            </a:extLst>
          </p:cNvPr>
          <p:cNvSpPr txBox="1"/>
          <p:nvPr/>
        </p:nvSpPr>
        <p:spPr>
          <a:xfrm>
            <a:off x="7569396" y="5892385"/>
            <a:ext cx="646331" cy="369332"/>
          </a:xfrm>
          <a:prstGeom prst="rect">
            <a:avLst/>
          </a:prstGeom>
          <a:noFill/>
        </p:spPr>
        <p:txBody>
          <a:bodyPr wrap="none" rtlCol="0">
            <a:spAutoFit/>
          </a:bodyPr>
          <a:lstStyle/>
          <a:p>
            <a:r>
              <a:rPr kumimoji="1" lang="ja-JP" altLang="en-US" dirty="0">
                <a:latin typeface="ＭＳ Ｐゴシック" panose="020B0600070205080204" pitchFamily="50" charset="-128"/>
                <a:ea typeface="ＭＳ Ｐゴシック" panose="020B0600070205080204" pitchFamily="50" charset="-128"/>
                <a:cs typeface="Arial" panose="020B0604020202020204" pitchFamily="34" charset="0"/>
              </a:rPr>
              <a:t>充電</a:t>
            </a:r>
          </a:p>
        </p:txBody>
      </p:sp>
      <p:sp>
        <p:nvSpPr>
          <p:cNvPr id="121" name="正方形/長方形 120">
            <a:extLst>
              <a:ext uri="{FF2B5EF4-FFF2-40B4-BE49-F238E27FC236}">
                <a16:creationId xmlns:a16="http://schemas.microsoft.com/office/drawing/2014/main" id="{95A950EE-D182-C18D-6BB0-1667C0D439DF}"/>
              </a:ext>
            </a:extLst>
          </p:cNvPr>
          <p:cNvSpPr/>
          <p:nvPr/>
        </p:nvSpPr>
        <p:spPr>
          <a:xfrm>
            <a:off x="7311965" y="5912284"/>
            <a:ext cx="144000" cy="324000"/>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ＭＳ Ｐゴシック" panose="020B0600070205080204" pitchFamily="50" charset="-128"/>
              <a:ea typeface="ＭＳ Ｐゴシック" panose="020B0600070205080204" pitchFamily="50" charset="-128"/>
              <a:cs typeface="Arial" panose="020B0604020202020204" pitchFamily="34" charset="0"/>
            </a:endParaRPr>
          </a:p>
        </p:txBody>
      </p:sp>
      <p:sp>
        <p:nvSpPr>
          <p:cNvPr id="122" name="正方形/長方形 121">
            <a:extLst>
              <a:ext uri="{FF2B5EF4-FFF2-40B4-BE49-F238E27FC236}">
                <a16:creationId xmlns:a16="http://schemas.microsoft.com/office/drawing/2014/main" id="{B2A525C8-5D45-DEDA-1BCB-C535F4C3B36B}"/>
              </a:ext>
            </a:extLst>
          </p:cNvPr>
          <p:cNvSpPr/>
          <p:nvPr/>
        </p:nvSpPr>
        <p:spPr>
          <a:xfrm>
            <a:off x="4961410" y="5133164"/>
            <a:ext cx="607929" cy="252000"/>
          </a:xfrm>
          <a:prstGeom prst="rect">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ＭＳ Ｐゴシック" panose="020B0600070205080204" pitchFamily="50" charset="-128"/>
              <a:ea typeface="ＭＳ Ｐゴシック" panose="020B0600070205080204" pitchFamily="50" charset="-128"/>
              <a:cs typeface="Arial" panose="020B0604020202020204" pitchFamily="34" charset="0"/>
            </a:endParaRPr>
          </a:p>
        </p:txBody>
      </p:sp>
      <p:sp>
        <p:nvSpPr>
          <p:cNvPr id="125" name="正方形/長方形 124">
            <a:extLst>
              <a:ext uri="{FF2B5EF4-FFF2-40B4-BE49-F238E27FC236}">
                <a16:creationId xmlns:a16="http://schemas.microsoft.com/office/drawing/2014/main" id="{F273D2AF-9F61-89B8-1B46-1B21B0954700}"/>
              </a:ext>
            </a:extLst>
          </p:cNvPr>
          <p:cNvSpPr/>
          <p:nvPr/>
        </p:nvSpPr>
        <p:spPr>
          <a:xfrm>
            <a:off x="4046726" y="4642943"/>
            <a:ext cx="441758" cy="252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ＭＳ Ｐゴシック" panose="020B0600070205080204" pitchFamily="50" charset="-128"/>
              <a:ea typeface="ＭＳ Ｐゴシック" panose="020B0600070205080204" pitchFamily="50" charset="-128"/>
              <a:cs typeface="Arial" panose="020B0604020202020204" pitchFamily="34" charset="0"/>
            </a:endParaRPr>
          </a:p>
        </p:txBody>
      </p:sp>
      <p:sp>
        <p:nvSpPr>
          <p:cNvPr id="127" name="正方形/長方形 126">
            <a:extLst>
              <a:ext uri="{FF2B5EF4-FFF2-40B4-BE49-F238E27FC236}">
                <a16:creationId xmlns:a16="http://schemas.microsoft.com/office/drawing/2014/main" id="{239AD517-CDF6-A4D7-5F5F-FB99AEEE359E}"/>
              </a:ext>
            </a:extLst>
          </p:cNvPr>
          <p:cNvSpPr/>
          <p:nvPr/>
        </p:nvSpPr>
        <p:spPr>
          <a:xfrm>
            <a:off x="4833843" y="4642943"/>
            <a:ext cx="1392296" cy="252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ＭＳ Ｐゴシック" panose="020B0600070205080204" pitchFamily="50" charset="-128"/>
              <a:ea typeface="ＭＳ Ｐゴシック" panose="020B0600070205080204" pitchFamily="50" charset="-128"/>
              <a:cs typeface="Arial" panose="020B0604020202020204" pitchFamily="34" charset="0"/>
            </a:endParaRPr>
          </a:p>
        </p:txBody>
      </p:sp>
      <p:sp>
        <p:nvSpPr>
          <p:cNvPr id="128" name="正方形/長方形 127">
            <a:extLst>
              <a:ext uri="{FF2B5EF4-FFF2-40B4-BE49-F238E27FC236}">
                <a16:creationId xmlns:a16="http://schemas.microsoft.com/office/drawing/2014/main" id="{DF42F43E-6FD5-19D3-F5E4-60186DA109D9}"/>
              </a:ext>
            </a:extLst>
          </p:cNvPr>
          <p:cNvSpPr/>
          <p:nvPr/>
        </p:nvSpPr>
        <p:spPr>
          <a:xfrm>
            <a:off x="6228885" y="4642943"/>
            <a:ext cx="323166" cy="252000"/>
          </a:xfrm>
          <a:prstGeom prst="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ＭＳ Ｐゴシック" panose="020B0600070205080204" pitchFamily="50" charset="-128"/>
              <a:ea typeface="ＭＳ Ｐゴシック" panose="020B0600070205080204" pitchFamily="50" charset="-128"/>
              <a:cs typeface="Arial" panose="020B0604020202020204" pitchFamily="34" charset="0"/>
            </a:endParaRPr>
          </a:p>
        </p:txBody>
      </p:sp>
      <p:sp>
        <p:nvSpPr>
          <p:cNvPr id="129" name="正方形/長方形 128">
            <a:extLst>
              <a:ext uri="{FF2B5EF4-FFF2-40B4-BE49-F238E27FC236}">
                <a16:creationId xmlns:a16="http://schemas.microsoft.com/office/drawing/2014/main" id="{E275C571-2133-457A-31BD-CA051E36C6ED}"/>
              </a:ext>
            </a:extLst>
          </p:cNvPr>
          <p:cNvSpPr/>
          <p:nvPr/>
        </p:nvSpPr>
        <p:spPr>
          <a:xfrm>
            <a:off x="4488484" y="5137158"/>
            <a:ext cx="213085" cy="252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ＭＳ Ｐゴシック" panose="020B0600070205080204" pitchFamily="50" charset="-128"/>
              <a:ea typeface="ＭＳ Ｐゴシック" panose="020B0600070205080204" pitchFamily="50" charset="-128"/>
              <a:cs typeface="Arial" panose="020B0604020202020204" pitchFamily="34" charset="0"/>
            </a:endParaRPr>
          </a:p>
        </p:txBody>
      </p:sp>
      <p:sp>
        <p:nvSpPr>
          <p:cNvPr id="130" name="テキスト ボックス 129">
            <a:extLst>
              <a:ext uri="{FF2B5EF4-FFF2-40B4-BE49-F238E27FC236}">
                <a16:creationId xmlns:a16="http://schemas.microsoft.com/office/drawing/2014/main" id="{851D6E92-A73A-78EF-82C2-EC33A3047581}"/>
              </a:ext>
            </a:extLst>
          </p:cNvPr>
          <p:cNvSpPr txBox="1"/>
          <p:nvPr/>
        </p:nvSpPr>
        <p:spPr>
          <a:xfrm>
            <a:off x="4368458" y="5426116"/>
            <a:ext cx="646331" cy="369332"/>
          </a:xfrm>
          <a:prstGeom prst="rect">
            <a:avLst/>
          </a:prstGeom>
          <a:solidFill>
            <a:schemeClr val="bg1">
              <a:alpha val="50000"/>
            </a:schemeClr>
          </a:solidFill>
        </p:spPr>
        <p:txBody>
          <a:bodyPr wrap="none" rtlCol="0">
            <a:spAutoFit/>
          </a:bodyPr>
          <a:lstStyle/>
          <a:p>
            <a:r>
              <a:rPr kumimoji="1" lang="ja-JP" altLang="en-US" dirty="0">
                <a:latin typeface="ＭＳ Ｐゴシック" panose="020B0600070205080204" pitchFamily="50" charset="-128"/>
                <a:ea typeface="ＭＳ Ｐゴシック" panose="020B0600070205080204" pitchFamily="50" charset="-128"/>
                <a:cs typeface="Arial" panose="020B0604020202020204" pitchFamily="34" charset="0"/>
              </a:rPr>
              <a:t>故障</a:t>
            </a:r>
          </a:p>
        </p:txBody>
      </p:sp>
      <p:sp>
        <p:nvSpPr>
          <p:cNvPr id="131" name="テキスト ボックス 130">
            <a:extLst>
              <a:ext uri="{FF2B5EF4-FFF2-40B4-BE49-F238E27FC236}">
                <a16:creationId xmlns:a16="http://schemas.microsoft.com/office/drawing/2014/main" id="{EE464A28-F072-82F4-421C-B574C50EF3F3}"/>
              </a:ext>
            </a:extLst>
          </p:cNvPr>
          <p:cNvSpPr txBox="1"/>
          <p:nvPr/>
        </p:nvSpPr>
        <p:spPr>
          <a:xfrm>
            <a:off x="7569396" y="5464356"/>
            <a:ext cx="646331" cy="369332"/>
          </a:xfrm>
          <a:prstGeom prst="rect">
            <a:avLst/>
          </a:prstGeom>
          <a:noFill/>
        </p:spPr>
        <p:txBody>
          <a:bodyPr wrap="none" rtlCol="0">
            <a:spAutoFit/>
          </a:bodyPr>
          <a:lstStyle/>
          <a:p>
            <a:r>
              <a:rPr lang="ja-JP" altLang="en-US" dirty="0">
                <a:latin typeface="ＭＳ Ｐゴシック" panose="020B0600070205080204" pitchFamily="50" charset="-128"/>
                <a:ea typeface="ＭＳ Ｐゴシック" panose="020B0600070205080204" pitchFamily="50" charset="-128"/>
                <a:cs typeface="Arial" panose="020B0604020202020204" pitchFamily="34" charset="0"/>
              </a:rPr>
              <a:t>修理</a:t>
            </a:r>
            <a:endParaRPr kumimoji="1" lang="ja-JP" altLang="en-US" dirty="0">
              <a:latin typeface="ＭＳ Ｐゴシック" panose="020B0600070205080204" pitchFamily="50" charset="-128"/>
              <a:ea typeface="ＭＳ Ｐゴシック" panose="020B0600070205080204" pitchFamily="50" charset="-128"/>
              <a:cs typeface="Arial" panose="020B0604020202020204" pitchFamily="34" charset="0"/>
            </a:endParaRPr>
          </a:p>
        </p:txBody>
      </p:sp>
      <p:sp>
        <p:nvSpPr>
          <p:cNvPr id="132" name="正方形/長方形 131">
            <a:extLst>
              <a:ext uri="{FF2B5EF4-FFF2-40B4-BE49-F238E27FC236}">
                <a16:creationId xmlns:a16="http://schemas.microsoft.com/office/drawing/2014/main" id="{13B0ADA1-9C99-8C2B-6DE5-6C61EF402158}"/>
              </a:ext>
            </a:extLst>
          </p:cNvPr>
          <p:cNvSpPr/>
          <p:nvPr/>
        </p:nvSpPr>
        <p:spPr>
          <a:xfrm>
            <a:off x="7311965" y="5461077"/>
            <a:ext cx="144000" cy="324000"/>
          </a:xfrm>
          <a:prstGeom prst="rect">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ＭＳ Ｐゴシック" panose="020B0600070205080204" pitchFamily="50" charset="-128"/>
              <a:ea typeface="ＭＳ Ｐゴシック" panose="020B0600070205080204" pitchFamily="50" charset="-128"/>
              <a:cs typeface="Arial" panose="020B0604020202020204" pitchFamily="34" charset="0"/>
            </a:endParaRPr>
          </a:p>
        </p:txBody>
      </p:sp>
      <p:sp>
        <p:nvSpPr>
          <p:cNvPr id="133" name="爆発: 14 pt 26">
            <a:extLst>
              <a:ext uri="{FF2B5EF4-FFF2-40B4-BE49-F238E27FC236}">
                <a16:creationId xmlns:a16="http://schemas.microsoft.com/office/drawing/2014/main" id="{487B67FE-6FF7-C44A-1C20-F723DCAC793F}"/>
              </a:ext>
            </a:extLst>
          </p:cNvPr>
          <p:cNvSpPr/>
          <p:nvPr/>
        </p:nvSpPr>
        <p:spPr>
          <a:xfrm>
            <a:off x="4084758" y="4998740"/>
            <a:ext cx="667329" cy="596653"/>
          </a:xfrm>
          <a:prstGeom prst="irregularSeal2">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ＭＳ Ｐゴシック" panose="020B0600070205080204" pitchFamily="50" charset="-128"/>
              <a:ea typeface="ＭＳ Ｐゴシック" panose="020B0600070205080204" pitchFamily="50" charset="-128"/>
              <a:cs typeface="Arial" panose="020B0604020202020204" pitchFamily="34" charset="0"/>
            </a:endParaRPr>
          </a:p>
        </p:txBody>
      </p:sp>
      <p:pic>
        <p:nvPicPr>
          <p:cNvPr id="6146" name="Picture 2" descr="5,829,500点を超える書類のイラスト素材、ロイヤリティフリーの ...">
            <a:extLst>
              <a:ext uri="{FF2B5EF4-FFF2-40B4-BE49-F238E27FC236}">
                <a16:creationId xmlns:a16="http://schemas.microsoft.com/office/drawing/2014/main" id="{4419B019-79A8-ECAC-8375-0B765E10A6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1090" y="3693337"/>
            <a:ext cx="1338671" cy="1338671"/>
          </a:xfrm>
          <a:prstGeom prst="rect">
            <a:avLst/>
          </a:prstGeom>
          <a:noFill/>
          <a:extLst>
            <a:ext uri="{909E8E84-426E-40DD-AFC4-6F175D3DCCD1}">
              <a14:hiddenFill xmlns:a14="http://schemas.microsoft.com/office/drawing/2010/main">
                <a:solidFill>
                  <a:srgbClr val="FFFFFF"/>
                </a:solidFill>
              </a14:hiddenFill>
            </a:ext>
          </a:extLst>
        </p:spPr>
      </p:pic>
      <p:sp>
        <p:nvSpPr>
          <p:cNvPr id="135" name="テキスト ボックス 134">
            <a:extLst>
              <a:ext uri="{FF2B5EF4-FFF2-40B4-BE49-F238E27FC236}">
                <a16:creationId xmlns:a16="http://schemas.microsoft.com/office/drawing/2014/main" id="{DFB15FB5-F6FA-5968-2C06-04C2DF0BC307}"/>
              </a:ext>
            </a:extLst>
          </p:cNvPr>
          <p:cNvSpPr txBox="1"/>
          <p:nvPr/>
        </p:nvSpPr>
        <p:spPr>
          <a:xfrm>
            <a:off x="1445938" y="3557845"/>
            <a:ext cx="1919115" cy="369332"/>
          </a:xfrm>
          <a:prstGeom prst="rect">
            <a:avLst/>
          </a:prstGeom>
          <a:noFill/>
        </p:spPr>
        <p:txBody>
          <a:bodyPr wrap="none" rtlCol="0">
            <a:spAutoFit/>
          </a:bodyPr>
          <a:lstStyle/>
          <a:p>
            <a:r>
              <a:rPr lang="ja-JP" altLang="en-US" dirty="0">
                <a:latin typeface="ＭＳ Ｐゴシック" panose="020B0600070205080204" pitchFamily="50" charset="-128"/>
                <a:ea typeface="ＭＳ Ｐゴシック" panose="020B0600070205080204" pitchFamily="50" charset="-128"/>
                <a:cs typeface="Arial" panose="020B0604020202020204" pitchFamily="34" charset="0"/>
              </a:rPr>
              <a:t>故障発生シナリオ</a:t>
            </a:r>
            <a:endParaRPr kumimoji="1" lang="ja-JP" altLang="en-US" dirty="0">
              <a:latin typeface="ＭＳ Ｐゴシック" panose="020B0600070205080204" pitchFamily="50" charset="-128"/>
              <a:ea typeface="ＭＳ Ｐゴシック" panose="020B0600070205080204" pitchFamily="50" charset="-128"/>
              <a:cs typeface="Arial" panose="020B0604020202020204" pitchFamily="34" charset="0"/>
            </a:endParaRPr>
          </a:p>
        </p:txBody>
      </p:sp>
      <p:sp>
        <p:nvSpPr>
          <p:cNvPr id="137" name="正方形/長方形 136">
            <a:extLst>
              <a:ext uri="{FF2B5EF4-FFF2-40B4-BE49-F238E27FC236}">
                <a16:creationId xmlns:a16="http://schemas.microsoft.com/office/drawing/2014/main" id="{58CE5085-ED53-60AC-4AC8-0AB330D5C0F3}"/>
              </a:ext>
            </a:extLst>
          </p:cNvPr>
          <p:cNvSpPr/>
          <p:nvPr/>
        </p:nvSpPr>
        <p:spPr>
          <a:xfrm>
            <a:off x="4510677" y="4642943"/>
            <a:ext cx="323166" cy="252000"/>
          </a:xfrm>
          <a:prstGeom prst="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ＭＳ Ｐゴシック" panose="020B0600070205080204" pitchFamily="50" charset="-128"/>
              <a:ea typeface="ＭＳ Ｐゴシック" panose="020B0600070205080204" pitchFamily="50" charset="-128"/>
              <a:cs typeface="Arial" panose="020B0604020202020204" pitchFamily="34" charset="0"/>
            </a:endParaRPr>
          </a:p>
        </p:txBody>
      </p:sp>
      <p:sp>
        <p:nvSpPr>
          <p:cNvPr id="139" name="正方形/長方形 138">
            <a:extLst>
              <a:ext uri="{FF2B5EF4-FFF2-40B4-BE49-F238E27FC236}">
                <a16:creationId xmlns:a16="http://schemas.microsoft.com/office/drawing/2014/main" id="{AC9F23AC-1683-35DD-501A-79DD048EAA3C}"/>
              </a:ext>
            </a:extLst>
          </p:cNvPr>
          <p:cNvSpPr/>
          <p:nvPr/>
        </p:nvSpPr>
        <p:spPr>
          <a:xfrm>
            <a:off x="4320780" y="3327674"/>
            <a:ext cx="4150332" cy="1015663"/>
          </a:xfrm>
          <a:prstGeom prst="rect">
            <a:avLst/>
          </a:prstGeom>
          <a:ln w="28575">
            <a:solidFill>
              <a:schemeClr val="accent1"/>
            </a:solidFill>
          </a:ln>
        </p:spPr>
        <p:txBody>
          <a:bodyPr wrap="square">
            <a:spAutoFit/>
          </a:bodyPr>
          <a:lstStyle/>
          <a:p>
            <a:pPr algn="just" defTabSz="914400">
              <a:defRPr/>
            </a:pPr>
            <a:r>
              <a:rPr lang="ja-JP" altLang="en-US" sz="2000" dirty="0">
                <a:latin typeface="ＭＳ Ｐゴシック" panose="020B0600070205080204" pitchFamily="50" charset="-128"/>
                <a:ea typeface="ＭＳ Ｐゴシック" panose="020B0600070205080204" pitchFamily="50" charset="-128"/>
              </a:rPr>
              <a:t>故障を想定したサブプランを最適化</a:t>
            </a:r>
            <a:endParaRPr lang="en-US" altLang="ja-JP" sz="2000" dirty="0">
              <a:latin typeface="ＭＳ Ｐゴシック" panose="020B0600070205080204" pitchFamily="50" charset="-128"/>
              <a:ea typeface="ＭＳ Ｐゴシック" panose="020B0600070205080204" pitchFamily="50" charset="-128"/>
            </a:endParaRPr>
          </a:p>
          <a:p>
            <a:pPr marL="719138" indent="-342900" algn="just" defTabSz="914400">
              <a:buFont typeface="Arial" panose="020B0604020202020204" pitchFamily="34" charset="0"/>
              <a:buChar char="•"/>
              <a:defRPr/>
            </a:pPr>
            <a:r>
              <a:rPr lang="ja-JP" altLang="en-US" sz="2000" dirty="0">
                <a:latin typeface="ＭＳ Ｐゴシック" panose="020B0600070205080204" pitchFamily="50" charset="-128"/>
                <a:ea typeface="ＭＳ Ｐゴシック" panose="020B0600070205080204" pitchFamily="50" charset="-128"/>
              </a:rPr>
              <a:t>他のロボットの修理を優先</a:t>
            </a:r>
            <a:endParaRPr lang="en-US" altLang="ja-JP" sz="2000" dirty="0">
              <a:latin typeface="ＭＳ Ｐゴシック" panose="020B0600070205080204" pitchFamily="50" charset="-128"/>
              <a:ea typeface="ＭＳ Ｐゴシック" panose="020B0600070205080204" pitchFamily="50" charset="-128"/>
            </a:endParaRPr>
          </a:p>
          <a:p>
            <a:pPr marL="719138" indent="-342900" algn="just" defTabSz="914400">
              <a:buFont typeface="Arial" panose="020B0604020202020204" pitchFamily="34" charset="0"/>
              <a:buChar char="•"/>
              <a:defRPr/>
            </a:pPr>
            <a:r>
              <a:rPr lang="ja-JP" altLang="en-US" sz="2000" dirty="0">
                <a:latin typeface="ＭＳ Ｐゴシック" panose="020B0600070205080204" pitchFamily="50" charset="-128"/>
                <a:ea typeface="ＭＳ Ｐゴシック" panose="020B0600070205080204" pitchFamily="50" charset="-128"/>
              </a:rPr>
              <a:t>予備モジュールの運び込み</a:t>
            </a:r>
            <a:endParaRPr lang="en-US" altLang="ja-JP" sz="2000" dirty="0">
              <a:latin typeface="ＭＳ Ｐゴシック" panose="020B0600070205080204" pitchFamily="50" charset="-128"/>
              <a:ea typeface="ＭＳ Ｐゴシック" panose="020B0600070205080204" pitchFamily="50" charset="-128"/>
            </a:endParaRPr>
          </a:p>
        </p:txBody>
      </p:sp>
      <p:sp>
        <p:nvSpPr>
          <p:cNvPr id="142" name="正方形/長方形 141">
            <a:extLst>
              <a:ext uri="{FF2B5EF4-FFF2-40B4-BE49-F238E27FC236}">
                <a16:creationId xmlns:a16="http://schemas.microsoft.com/office/drawing/2014/main" id="{DD878C9A-C63F-9B06-2E81-08235D542D13}"/>
              </a:ext>
            </a:extLst>
          </p:cNvPr>
          <p:cNvSpPr/>
          <p:nvPr/>
        </p:nvSpPr>
        <p:spPr>
          <a:xfrm>
            <a:off x="4710805" y="6353292"/>
            <a:ext cx="1515334" cy="252000"/>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ＭＳ Ｐゴシック" panose="020B0600070205080204" pitchFamily="50" charset="-128"/>
              <a:ea typeface="ＭＳ Ｐゴシック" panose="020B0600070205080204" pitchFamily="50" charset="-128"/>
              <a:cs typeface="Arial" panose="020B0604020202020204" pitchFamily="34" charset="0"/>
            </a:endParaRPr>
          </a:p>
        </p:txBody>
      </p:sp>
      <p:sp>
        <p:nvSpPr>
          <p:cNvPr id="143" name="テキスト ボックス 142">
            <a:extLst>
              <a:ext uri="{FF2B5EF4-FFF2-40B4-BE49-F238E27FC236}">
                <a16:creationId xmlns:a16="http://schemas.microsoft.com/office/drawing/2014/main" id="{CFAB1CC5-47E2-BECB-AFDC-379DEB644127}"/>
              </a:ext>
            </a:extLst>
          </p:cNvPr>
          <p:cNvSpPr txBox="1"/>
          <p:nvPr/>
        </p:nvSpPr>
        <p:spPr>
          <a:xfrm>
            <a:off x="3914962" y="5920331"/>
            <a:ext cx="1800493" cy="369332"/>
          </a:xfrm>
          <a:prstGeom prst="rect">
            <a:avLst/>
          </a:prstGeom>
          <a:solidFill>
            <a:schemeClr val="bg1">
              <a:alpha val="50000"/>
            </a:schemeClr>
          </a:solidFill>
        </p:spPr>
        <p:txBody>
          <a:bodyPr wrap="none" rtlCol="0">
            <a:spAutoFit/>
          </a:bodyPr>
          <a:lstStyle/>
          <a:p>
            <a:r>
              <a:rPr kumimoji="1" lang="ja-JP" altLang="en-US" dirty="0">
                <a:latin typeface="ＭＳ Ｐゴシック" panose="020B0600070205080204" pitchFamily="50" charset="-128"/>
                <a:ea typeface="ＭＳ Ｐゴシック" panose="020B0600070205080204" pitchFamily="50" charset="-128"/>
                <a:cs typeface="Arial" panose="020B0604020202020204" pitchFamily="34" charset="0"/>
              </a:rPr>
              <a:t>作業中断＆修理</a:t>
            </a:r>
          </a:p>
        </p:txBody>
      </p:sp>
      <p:sp>
        <p:nvSpPr>
          <p:cNvPr id="144" name="正方形/長方形 143">
            <a:extLst>
              <a:ext uri="{FF2B5EF4-FFF2-40B4-BE49-F238E27FC236}">
                <a16:creationId xmlns:a16="http://schemas.microsoft.com/office/drawing/2014/main" id="{63C29B8F-BB88-17A4-32E3-3D07EE6C0EA7}"/>
              </a:ext>
            </a:extLst>
          </p:cNvPr>
          <p:cNvSpPr/>
          <p:nvPr/>
        </p:nvSpPr>
        <p:spPr>
          <a:xfrm>
            <a:off x="4963348" y="6359204"/>
            <a:ext cx="607929" cy="252000"/>
          </a:xfrm>
          <a:prstGeom prst="rect">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ＭＳ Ｐゴシック" panose="020B0600070205080204" pitchFamily="50" charset="-128"/>
              <a:ea typeface="ＭＳ Ｐゴシック" panose="020B0600070205080204" pitchFamily="50" charset="-128"/>
              <a:cs typeface="Arial" panose="020B0604020202020204" pitchFamily="34" charset="0"/>
            </a:endParaRPr>
          </a:p>
        </p:txBody>
      </p:sp>
      <p:sp>
        <p:nvSpPr>
          <p:cNvPr id="145" name="正方形/長方形 144">
            <a:extLst>
              <a:ext uri="{FF2B5EF4-FFF2-40B4-BE49-F238E27FC236}">
                <a16:creationId xmlns:a16="http://schemas.microsoft.com/office/drawing/2014/main" id="{FD037328-63DB-6669-072B-A2AD69C8E812}"/>
              </a:ext>
            </a:extLst>
          </p:cNvPr>
          <p:cNvSpPr/>
          <p:nvPr/>
        </p:nvSpPr>
        <p:spPr>
          <a:xfrm>
            <a:off x="5569339" y="5140882"/>
            <a:ext cx="693652" cy="252000"/>
          </a:xfrm>
          <a:prstGeom prst="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ＭＳ Ｐゴシック" panose="020B0600070205080204" pitchFamily="50" charset="-128"/>
              <a:ea typeface="ＭＳ Ｐゴシック" panose="020B0600070205080204" pitchFamily="50" charset="-128"/>
              <a:cs typeface="Arial" panose="020B0604020202020204" pitchFamily="34" charset="0"/>
            </a:endParaRPr>
          </a:p>
        </p:txBody>
      </p:sp>
      <p:sp>
        <p:nvSpPr>
          <p:cNvPr id="146" name="矢印: 左カーブ 145">
            <a:extLst>
              <a:ext uri="{FF2B5EF4-FFF2-40B4-BE49-F238E27FC236}">
                <a16:creationId xmlns:a16="http://schemas.microsoft.com/office/drawing/2014/main" id="{506D763F-CCEF-15C1-0BE6-47C9E752C914}"/>
              </a:ext>
            </a:extLst>
          </p:cNvPr>
          <p:cNvSpPr/>
          <p:nvPr/>
        </p:nvSpPr>
        <p:spPr>
          <a:xfrm flipV="1">
            <a:off x="5430265" y="5321317"/>
            <a:ext cx="278148" cy="1123242"/>
          </a:xfrm>
          <a:prstGeom prst="curvedLeftArrow">
            <a:avLst/>
          </a:prstGeom>
          <a:solidFill>
            <a:schemeClr val="accent5"/>
          </a:solidFill>
          <a:ln w="12700">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Tree>
    <p:extLst>
      <p:ext uri="{BB962C8B-B14F-4D97-AF65-F5344CB8AC3E}">
        <p14:creationId xmlns:p14="http://schemas.microsoft.com/office/powerpoint/2010/main" val="41266425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D525975-D441-F6AA-6C8E-CF0E7BD2AFA8}"/>
              </a:ext>
            </a:extLst>
          </p:cNvPr>
          <p:cNvSpPr>
            <a:spLocks noGrp="1"/>
          </p:cNvSpPr>
          <p:nvPr>
            <p:ph type="title"/>
          </p:nvPr>
        </p:nvSpPr>
        <p:spPr/>
        <p:txBody>
          <a:bodyPr>
            <a:normAutofit/>
          </a:bodyPr>
          <a:lstStyle/>
          <a:p>
            <a:r>
              <a:rPr lang="ja-JP" altLang="en-US" dirty="0">
                <a:latin typeface="ＭＳ Ｐゴシック" panose="020B0600070205080204" pitchFamily="50" charset="-128"/>
                <a:ea typeface="ＭＳ Ｐゴシック" panose="020B0600070205080204" pitchFamily="50" charset="-128"/>
              </a:rPr>
              <a:t>問題設定</a:t>
            </a:r>
            <a:endParaRPr lang="ja-JP" altLang="en-US" sz="2700" dirty="0">
              <a:solidFill>
                <a:srgbClr val="FFFF00"/>
              </a:solidFill>
              <a:latin typeface="ＭＳ Ｐゴシック" panose="020B0600070205080204" pitchFamily="50" charset="-128"/>
              <a:ea typeface="ＭＳ Ｐゴシック" panose="020B0600070205080204" pitchFamily="50" charset="-128"/>
            </a:endParaRPr>
          </a:p>
        </p:txBody>
      </p:sp>
      <p:sp>
        <p:nvSpPr>
          <p:cNvPr id="3" name="コンテンツ プレースホルダー 2">
            <a:extLst>
              <a:ext uri="{FF2B5EF4-FFF2-40B4-BE49-F238E27FC236}">
                <a16:creationId xmlns:a16="http://schemas.microsoft.com/office/drawing/2014/main" id="{44EFCC5B-8E8A-D386-6BF8-9EB3D02D4621}"/>
              </a:ext>
            </a:extLst>
          </p:cNvPr>
          <p:cNvSpPr>
            <a:spLocks noGrp="1"/>
          </p:cNvSpPr>
          <p:nvPr>
            <p:ph idx="1"/>
          </p:nvPr>
        </p:nvSpPr>
        <p:spPr>
          <a:xfrm>
            <a:off x="310153" y="1909761"/>
            <a:ext cx="8667346" cy="4686247"/>
          </a:xfrm>
        </p:spPr>
        <p:txBody>
          <a:bodyPr>
            <a:normAutofit/>
          </a:bodyPr>
          <a:lstStyle/>
          <a:p>
            <a:r>
              <a:rPr lang="ja-JP" altLang="en-US" dirty="0">
                <a:solidFill>
                  <a:srgbClr val="212121"/>
                </a:solidFill>
                <a:highlight>
                  <a:srgbClr val="FFFFFF"/>
                </a:highlight>
                <a:latin typeface="Roboto" panose="02000000000000000000" pitchFamily="2" charset="0"/>
              </a:rPr>
              <a:t>モジュール</a:t>
            </a:r>
            <a:r>
              <a:rPr lang="ja-JP" altLang="en-US" sz="1800" dirty="0">
                <a:solidFill>
                  <a:srgbClr val="212121"/>
                </a:solidFill>
                <a:highlight>
                  <a:srgbClr val="FFFFFF"/>
                </a:highlight>
                <a:latin typeface="Roboto" panose="02000000000000000000" pitchFamily="2" charset="0"/>
              </a:rPr>
              <a:t>（</a:t>
            </a:r>
            <a:r>
              <a:rPr lang="ja-JP" altLang="en-US" sz="1800" b="0" i="0" dirty="0">
                <a:solidFill>
                  <a:srgbClr val="212121"/>
                </a:solidFill>
                <a:effectLst/>
                <a:highlight>
                  <a:srgbClr val="FFFFFF"/>
                </a:highlight>
                <a:latin typeface="Roboto" panose="02000000000000000000" pitchFamily="2" charset="0"/>
              </a:rPr>
              <a:t>個数制限</a:t>
            </a:r>
            <a:r>
              <a:rPr lang="en-US" altLang="ja-JP" sz="1800" b="0" i="0" dirty="0">
                <a:solidFill>
                  <a:srgbClr val="212121"/>
                </a:solidFill>
                <a:effectLst/>
                <a:highlight>
                  <a:srgbClr val="FFFFFF"/>
                </a:highlight>
                <a:latin typeface="Roboto" panose="02000000000000000000" pitchFamily="2" charset="0"/>
              </a:rPr>
              <a:t>,</a:t>
            </a:r>
            <a:r>
              <a:rPr lang="ja-JP" altLang="en-US" sz="1800" b="0" i="0" dirty="0">
                <a:effectLst/>
                <a:highlight>
                  <a:srgbClr val="FFFFFF"/>
                </a:highlight>
                <a:latin typeface="Roboto" panose="02000000000000000000" pitchFamily="2" charset="0"/>
              </a:rPr>
              <a:t>バッテリー容量</a:t>
            </a:r>
            <a:r>
              <a:rPr lang="en-US" altLang="ja-JP" sz="1800" b="0" i="0" dirty="0">
                <a:effectLst/>
                <a:highlight>
                  <a:srgbClr val="FFFFFF"/>
                </a:highlight>
                <a:latin typeface="Roboto" panose="02000000000000000000" pitchFamily="2" charset="0"/>
              </a:rPr>
              <a:t>,</a:t>
            </a:r>
            <a:r>
              <a:rPr lang="ja-JP" altLang="en-US" sz="1800" b="0" i="0" dirty="0">
                <a:effectLst/>
                <a:highlight>
                  <a:srgbClr val="FFFFFF"/>
                </a:highlight>
                <a:latin typeface="Roboto" panose="02000000000000000000" pitchFamily="2" charset="0"/>
              </a:rPr>
              <a:t>故障シナリオ</a:t>
            </a:r>
            <a:r>
              <a:rPr lang="ja-JP" altLang="en-US" sz="1800" dirty="0">
                <a:highlight>
                  <a:srgbClr val="FFFFFF"/>
                </a:highlight>
                <a:latin typeface="Roboto" panose="02000000000000000000" pitchFamily="2" charset="0"/>
              </a:rPr>
              <a:t>）</a:t>
            </a:r>
            <a:endParaRPr lang="en-US" altLang="ja-JP" dirty="0">
              <a:solidFill>
                <a:srgbClr val="212121"/>
              </a:solidFill>
              <a:highlight>
                <a:srgbClr val="FFFFFF"/>
              </a:highlight>
              <a:latin typeface="Roboto" panose="02000000000000000000" pitchFamily="2" charset="0"/>
            </a:endParaRPr>
          </a:p>
          <a:p>
            <a:pPr lvl="1">
              <a:buFont typeface="Wingdings" panose="05000000000000000000" pitchFamily="2" charset="2"/>
              <a:buChar char="Ø"/>
            </a:pPr>
            <a:r>
              <a:rPr lang="en-US" altLang="ja-JP" dirty="0">
                <a:solidFill>
                  <a:srgbClr val="212121"/>
                </a:solidFill>
                <a:highlight>
                  <a:srgbClr val="FFFFFF"/>
                </a:highlight>
                <a:latin typeface="Roboto" panose="02000000000000000000" pitchFamily="2" charset="0"/>
              </a:rPr>
              <a:t>Body </a:t>
            </a:r>
          </a:p>
          <a:p>
            <a:pPr lvl="1">
              <a:buFont typeface="Wingdings" panose="05000000000000000000" pitchFamily="2" charset="2"/>
              <a:buChar char="Ø"/>
            </a:pPr>
            <a:r>
              <a:rPr lang="en-US" altLang="ja-JP" dirty="0">
                <a:solidFill>
                  <a:srgbClr val="212121"/>
                </a:solidFill>
                <a:highlight>
                  <a:srgbClr val="FFFFFF"/>
                </a:highlight>
                <a:latin typeface="Roboto" panose="02000000000000000000" pitchFamily="2" charset="0"/>
              </a:rPr>
              <a:t>Limb </a:t>
            </a:r>
          </a:p>
          <a:p>
            <a:pPr>
              <a:spcBef>
                <a:spcPts val="2400"/>
              </a:spcBef>
            </a:pPr>
            <a:r>
              <a:rPr lang="ja-JP" altLang="en-US" dirty="0">
                <a:solidFill>
                  <a:srgbClr val="212121"/>
                </a:solidFill>
                <a:highlight>
                  <a:srgbClr val="FFFFFF"/>
                </a:highlight>
                <a:latin typeface="Roboto" panose="02000000000000000000" pitchFamily="2" charset="0"/>
              </a:rPr>
              <a:t>クラスタ</a:t>
            </a:r>
            <a:r>
              <a:rPr lang="ja-JP" altLang="en-US" sz="1800" dirty="0">
                <a:solidFill>
                  <a:srgbClr val="212121"/>
                </a:solidFill>
                <a:highlight>
                  <a:srgbClr val="FFFFFF"/>
                </a:highlight>
                <a:latin typeface="Roboto" panose="02000000000000000000" pitchFamily="2" charset="0"/>
              </a:rPr>
              <a:t>（構成モジュール</a:t>
            </a:r>
            <a:r>
              <a:rPr lang="en-US" altLang="ja-JP" sz="1800" b="0" i="0" dirty="0">
                <a:solidFill>
                  <a:srgbClr val="212121"/>
                </a:solidFill>
                <a:effectLst/>
                <a:highlight>
                  <a:srgbClr val="FFFFFF"/>
                </a:highlight>
                <a:latin typeface="Roboto" panose="02000000000000000000" pitchFamily="2" charset="0"/>
              </a:rPr>
              <a:t>, </a:t>
            </a:r>
            <a:r>
              <a:rPr lang="ja-JP" altLang="en-US" sz="1800" b="0" i="0" dirty="0">
                <a:solidFill>
                  <a:srgbClr val="212121"/>
                </a:solidFill>
                <a:effectLst/>
                <a:highlight>
                  <a:srgbClr val="FFFFFF"/>
                </a:highlight>
                <a:latin typeface="Roboto" panose="02000000000000000000" pitchFamily="2" charset="0"/>
              </a:rPr>
              <a:t>加工</a:t>
            </a:r>
            <a:r>
              <a:rPr lang="en-US" altLang="ja-JP" sz="1800" b="0" i="0" dirty="0">
                <a:solidFill>
                  <a:srgbClr val="212121"/>
                </a:solidFill>
                <a:effectLst/>
                <a:highlight>
                  <a:srgbClr val="FFFFFF"/>
                </a:highlight>
                <a:latin typeface="Roboto" panose="02000000000000000000" pitchFamily="2" charset="0"/>
              </a:rPr>
              <a:t>, </a:t>
            </a:r>
            <a:r>
              <a:rPr lang="ja-JP" altLang="en-US" sz="1800" b="0" i="0" dirty="0">
                <a:effectLst/>
                <a:highlight>
                  <a:srgbClr val="FFFFFF"/>
                </a:highlight>
                <a:latin typeface="Roboto" panose="02000000000000000000" pitchFamily="2" charset="0"/>
              </a:rPr>
              <a:t>運搬</a:t>
            </a:r>
            <a:r>
              <a:rPr lang="en-US" altLang="ja-JP" sz="1800" b="0" i="0" dirty="0">
                <a:effectLst/>
                <a:highlight>
                  <a:srgbClr val="FFFFFF"/>
                </a:highlight>
                <a:latin typeface="Roboto" panose="02000000000000000000" pitchFamily="2" charset="0"/>
              </a:rPr>
              <a:t>, </a:t>
            </a:r>
            <a:r>
              <a:rPr lang="ja-JP" altLang="en-US" sz="1800" b="0" i="0" dirty="0">
                <a:effectLst/>
                <a:highlight>
                  <a:srgbClr val="FFFFFF"/>
                </a:highlight>
                <a:latin typeface="Roboto" panose="02000000000000000000" pitchFamily="2" charset="0"/>
              </a:rPr>
              <a:t>移動能力</a:t>
            </a:r>
            <a:r>
              <a:rPr lang="ja-JP" altLang="en-US" sz="1800" dirty="0">
                <a:highlight>
                  <a:srgbClr val="FFFFFF"/>
                </a:highlight>
                <a:latin typeface="Roboto" panose="02000000000000000000" pitchFamily="2" charset="0"/>
              </a:rPr>
              <a:t>）</a:t>
            </a:r>
            <a:endParaRPr lang="en-US" altLang="ja-JP" dirty="0">
              <a:solidFill>
                <a:srgbClr val="212121"/>
              </a:solidFill>
              <a:highlight>
                <a:srgbClr val="FFFFFF"/>
              </a:highlight>
              <a:latin typeface="Roboto" panose="02000000000000000000" pitchFamily="2" charset="0"/>
            </a:endParaRPr>
          </a:p>
          <a:p>
            <a:pPr lvl="1">
              <a:buFont typeface="Wingdings" panose="05000000000000000000" pitchFamily="2" charset="2"/>
              <a:buChar char="Ø"/>
            </a:pPr>
            <a:r>
              <a:rPr lang="en-US" altLang="ja-JP" dirty="0">
                <a:solidFill>
                  <a:srgbClr val="212121"/>
                </a:solidFill>
                <a:highlight>
                  <a:srgbClr val="FFFFFF"/>
                </a:highlight>
                <a:latin typeface="Roboto" panose="02000000000000000000" pitchFamily="2" charset="0"/>
              </a:rPr>
              <a:t>TWSH </a:t>
            </a:r>
          </a:p>
          <a:p>
            <a:pPr lvl="1">
              <a:buFont typeface="Wingdings" panose="05000000000000000000" pitchFamily="2" charset="2"/>
              <a:buChar char="Ø"/>
            </a:pPr>
            <a:r>
              <a:rPr lang="en-US" altLang="ja-JP" dirty="0">
                <a:solidFill>
                  <a:srgbClr val="212121"/>
                </a:solidFill>
                <a:highlight>
                  <a:srgbClr val="FFFFFF"/>
                </a:highlight>
                <a:latin typeface="Roboto" panose="02000000000000000000" pitchFamily="2" charset="0"/>
              </a:rPr>
              <a:t>QWSH </a:t>
            </a:r>
          </a:p>
          <a:p>
            <a:pPr>
              <a:spcBef>
                <a:spcPts val="2400"/>
              </a:spcBef>
            </a:pPr>
            <a:r>
              <a:rPr lang="ja-JP" altLang="en-US" dirty="0">
                <a:solidFill>
                  <a:srgbClr val="212121"/>
                </a:solidFill>
                <a:highlight>
                  <a:srgbClr val="FFFFFF"/>
                </a:highlight>
                <a:latin typeface="Roboto" panose="02000000000000000000" pitchFamily="2" charset="0"/>
              </a:rPr>
              <a:t>加工タスク</a:t>
            </a:r>
            <a:r>
              <a:rPr lang="ja-JP" altLang="en-US" sz="1800" dirty="0">
                <a:solidFill>
                  <a:srgbClr val="212121"/>
                </a:solidFill>
                <a:highlight>
                  <a:srgbClr val="FFFFFF"/>
                </a:highlight>
                <a:latin typeface="Roboto" panose="02000000000000000000" pitchFamily="2" charset="0"/>
              </a:rPr>
              <a:t>（必要合計能力</a:t>
            </a:r>
            <a:r>
              <a:rPr lang="en-US" altLang="ja-JP" sz="1800" b="0" i="0" dirty="0">
                <a:solidFill>
                  <a:srgbClr val="212121"/>
                </a:solidFill>
                <a:effectLst/>
                <a:highlight>
                  <a:srgbClr val="FFFFFF"/>
                </a:highlight>
                <a:latin typeface="Roboto" panose="02000000000000000000" pitchFamily="2" charset="0"/>
              </a:rPr>
              <a:t>, </a:t>
            </a:r>
            <a:r>
              <a:rPr lang="ja-JP" altLang="en-US" sz="1800" b="0" i="0" dirty="0">
                <a:solidFill>
                  <a:srgbClr val="212121"/>
                </a:solidFill>
                <a:effectLst/>
                <a:highlight>
                  <a:srgbClr val="FFFFFF"/>
                </a:highlight>
                <a:latin typeface="Roboto" panose="02000000000000000000" pitchFamily="2" charset="0"/>
              </a:rPr>
              <a:t>前提タスク</a:t>
            </a:r>
            <a:r>
              <a:rPr lang="en-US" altLang="ja-JP" sz="1800" b="0" i="0" dirty="0">
                <a:solidFill>
                  <a:srgbClr val="212121"/>
                </a:solidFill>
                <a:effectLst/>
                <a:highlight>
                  <a:srgbClr val="FFFFFF"/>
                </a:highlight>
                <a:latin typeface="Roboto" panose="02000000000000000000" pitchFamily="2" charset="0"/>
              </a:rPr>
              <a:t>, </a:t>
            </a:r>
            <a:r>
              <a:rPr lang="ja-JP" altLang="en-US" sz="1800" b="0" i="0" dirty="0">
                <a:solidFill>
                  <a:srgbClr val="212121"/>
                </a:solidFill>
                <a:effectLst/>
                <a:highlight>
                  <a:srgbClr val="FFFFFF"/>
                </a:highlight>
                <a:latin typeface="Roboto" panose="02000000000000000000" pitchFamily="2" charset="0"/>
              </a:rPr>
              <a:t>総工数</a:t>
            </a:r>
            <a:r>
              <a:rPr lang="en-US" altLang="ja-JP" sz="1800" b="0" i="0" dirty="0">
                <a:solidFill>
                  <a:srgbClr val="212121"/>
                </a:solidFill>
                <a:effectLst/>
                <a:highlight>
                  <a:srgbClr val="FFFFFF"/>
                </a:highlight>
                <a:latin typeface="Roboto" panose="02000000000000000000" pitchFamily="2" charset="0"/>
              </a:rPr>
              <a:t>, </a:t>
            </a:r>
            <a:r>
              <a:rPr lang="ja-JP" altLang="en-US" sz="1800" b="0" i="0" dirty="0">
                <a:solidFill>
                  <a:srgbClr val="212121"/>
                </a:solidFill>
                <a:effectLst/>
                <a:highlight>
                  <a:srgbClr val="FFFFFF"/>
                </a:highlight>
                <a:latin typeface="Roboto" panose="02000000000000000000" pitchFamily="2" charset="0"/>
              </a:rPr>
              <a:t>現場座標</a:t>
            </a:r>
            <a:r>
              <a:rPr lang="ja-JP" altLang="en-US" sz="1800" dirty="0">
                <a:highlight>
                  <a:srgbClr val="FFFFFF"/>
                </a:highlight>
                <a:latin typeface="Roboto" panose="02000000000000000000" pitchFamily="2" charset="0"/>
              </a:rPr>
              <a:t>）</a:t>
            </a:r>
            <a:endParaRPr lang="en-US" altLang="ja-JP" sz="1800" dirty="0">
              <a:solidFill>
                <a:srgbClr val="212121"/>
              </a:solidFill>
              <a:highlight>
                <a:srgbClr val="FFFFFF"/>
              </a:highlight>
              <a:latin typeface="Roboto" panose="02000000000000000000" pitchFamily="2" charset="0"/>
            </a:endParaRPr>
          </a:p>
          <a:p>
            <a:pPr>
              <a:spcBef>
                <a:spcPts val="2400"/>
              </a:spcBef>
            </a:pPr>
            <a:r>
              <a:rPr lang="ja-JP" altLang="en-US" dirty="0">
                <a:solidFill>
                  <a:srgbClr val="212121"/>
                </a:solidFill>
                <a:highlight>
                  <a:srgbClr val="FFFFFF"/>
                </a:highlight>
                <a:latin typeface="Roboto" panose="02000000000000000000" pitchFamily="2" charset="0"/>
              </a:rPr>
              <a:t>運搬タスク</a:t>
            </a:r>
            <a:r>
              <a:rPr lang="ja-JP" altLang="en-US" sz="1800" dirty="0">
                <a:solidFill>
                  <a:srgbClr val="212121"/>
                </a:solidFill>
                <a:highlight>
                  <a:srgbClr val="FFFFFF"/>
                </a:highlight>
                <a:latin typeface="Roboto" panose="02000000000000000000" pitchFamily="2" charset="0"/>
              </a:rPr>
              <a:t>（必要合計能力</a:t>
            </a:r>
            <a:r>
              <a:rPr lang="en-US" altLang="ja-JP" sz="1800" b="0" i="0" dirty="0">
                <a:solidFill>
                  <a:srgbClr val="212121"/>
                </a:solidFill>
                <a:effectLst/>
                <a:highlight>
                  <a:srgbClr val="FFFFFF"/>
                </a:highlight>
                <a:latin typeface="Roboto" panose="02000000000000000000" pitchFamily="2" charset="0"/>
              </a:rPr>
              <a:t>, </a:t>
            </a:r>
            <a:r>
              <a:rPr lang="ja-JP" altLang="en-US" sz="1800" b="0" i="0" dirty="0">
                <a:solidFill>
                  <a:srgbClr val="212121"/>
                </a:solidFill>
                <a:effectLst/>
                <a:highlight>
                  <a:srgbClr val="FFFFFF"/>
                </a:highlight>
                <a:latin typeface="Roboto" panose="02000000000000000000" pitchFamily="2" charset="0"/>
              </a:rPr>
              <a:t>前提タスク</a:t>
            </a:r>
            <a:r>
              <a:rPr lang="en-US" altLang="ja-JP" sz="1800" b="0" i="0" dirty="0">
                <a:solidFill>
                  <a:srgbClr val="212121"/>
                </a:solidFill>
                <a:effectLst/>
                <a:highlight>
                  <a:srgbClr val="FFFFFF"/>
                </a:highlight>
                <a:latin typeface="Roboto" panose="02000000000000000000" pitchFamily="2" charset="0"/>
              </a:rPr>
              <a:t>, </a:t>
            </a:r>
            <a:r>
              <a:rPr lang="ja-JP" altLang="en-US" sz="1800" dirty="0">
                <a:solidFill>
                  <a:srgbClr val="212121"/>
                </a:solidFill>
                <a:highlight>
                  <a:srgbClr val="FFFFFF"/>
                </a:highlight>
                <a:latin typeface="Roboto" panose="02000000000000000000" pitchFamily="2" charset="0"/>
              </a:rPr>
              <a:t>現場座標</a:t>
            </a:r>
            <a:r>
              <a:rPr lang="en-US" altLang="ja-JP" sz="1800" dirty="0">
                <a:solidFill>
                  <a:srgbClr val="212121"/>
                </a:solidFill>
                <a:highlight>
                  <a:srgbClr val="FFFFFF"/>
                </a:highlight>
                <a:latin typeface="Roboto" panose="02000000000000000000" pitchFamily="2" charset="0"/>
              </a:rPr>
              <a:t>, </a:t>
            </a:r>
            <a:r>
              <a:rPr lang="ja-JP" altLang="en-US" sz="1800" dirty="0">
                <a:solidFill>
                  <a:srgbClr val="212121"/>
                </a:solidFill>
                <a:highlight>
                  <a:srgbClr val="FFFFFF"/>
                </a:highlight>
                <a:latin typeface="Roboto" panose="02000000000000000000" pitchFamily="2" charset="0"/>
              </a:rPr>
              <a:t>目標座標</a:t>
            </a:r>
            <a:r>
              <a:rPr lang="en-US" altLang="ja-JP" sz="1800" dirty="0">
                <a:solidFill>
                  <a:srgbClr val="212121"/>
                </a:solidFill>
                <a:highlight>
                  <a:srgbClr val="FFFFFF"/>
                </a:highlight>
                <a:latin typeface="Roboto" panose="02000000000000000000" pitchFamily="2" charset="0"/>
              </a:rPr>
              <a:t>, </a:t>
            </a:r>
            <a:r>
              <a:rPr lang="ja-JP" altLang="en-US" sz="1800" dirty="0">
                <a:solidFill>
                  <a:srgbClr val="212121"/>
                </a:solidFill>
                <a:highlight>
                  <a:srgbClr val="FFFFFF"/>
                </a:highlight>
                <a:latin typeface="Roboto" panose="02000000000000000000" pitchFamily="2" charset="0"/>
              </a:rPr>
              <a:t>移動コスト</a:t>
            </a:r>
            <a:r>
              <a:rPr lang="ja-JP" altLang="en-US" sz="1800" dirty="0">
                <a:highlight>
                  <a:srgbClr val="FFFFFF"/>
                </a:highlight>
                <a:latin typeface="Roboto" panose="02000000000000000000" pitchFamily="2" charset="0"/>
              </a:rPr>
              <a:t>）</a:t>
            </a:r>
            <a:endParaRPr lang="en-US" altLang="ja-JP" dirty="0">
              <a:solidFill>
                <a:srgbClr val="212121"/>
              </a:solidFill>
              <a:highlight>
                <a:srgbClr val="FFFFFF"/>
              </a:highlight>
              <a:latin typeface="Roboto" panose="02000000000000000000" pitchFamily="2" charset="0"/>
            </a:endParaRPr>
          </a:p>
        </p:txBody>
      </p:sp>
      <p:pic>
        <p:nvPicPr>
          <p:cNvPr id="6" name="図 5">
            <a:extLst>
              <a:ext uri="{FF2B5EF4-FFF2-40B4-BE49-F238E27FC236}">
                <a16:creationId xmlns:a16="http://schemas.microsoft.com/office/drawing/2014/main" id="{AFCF7E44-BDC7-4B1A-AD61-56B54F3BBEB8}"/>
              </a:ext>
            </a:extLst>
          </p:cNvPr>
          <p:cNvPicPr>
            <a:picLocks noChangeAspect="1"/>
          </p:cNvPicPr>
          <p:nvPr/>
        </p:nvPicPr>
        <p:blipFill rotWithShape="1">
          <a:blip r:embed="rId2">
            <a:extLst>
              <a:ext uri="{28A0092B-C50C-407E-A947-70E740481C1C}">
                <a14:useLocalDpi xmlns:a14="http://schemas.microsoft.com/office/drawing/2010/main" val="0"/>
              </a:ext>
            </a:extLst>
          </a:blip>
          <a:srcRect l="52099" t="57268" r="2626"/>
          <a:stretch/>
        </p:blipFill>
        <p:spPr>
          <a:xfrm>
            <a:off x="5778312" y="384571"/>
            <a:ext cx="2007869" cy="1357313"/>
          </a:xfrm>
          <a:prstGeom prst="rect">
            <a:avLst/>
          </a:prstGeom>
        </p:spPr>
      </p:pic>
      <p:sp>
        <p:nvSpPr>
          <p:cNvPr id="8" name="四角形: 角を丸くする 7">
            <a:extLst>
              <a:ext uri="{FF2B5EF4-FFF2-40B4-BE49-F238E27FC236}">
                <a16:creationId xmlns:a16="http://schemas.microsoft.com/office/drawing/2014/main" id="{352B88F6-B2A8-4762-890B-B271DE20F798}"/>
              </a:ext>
            </a:extLst>
          </p:cNvPr>
          <p:cNvSpPr/>
          <p:nvPr/>
        </p:nvSpPr>
        <p:spPr>
          <a:xfrm>
            <a:off x="6608690" y="817960"/>
            <a:ext cx="357188" cy="335756"/>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9" name="四角形: 角を丸くする 8">
            <a:extLst>
              <a:ext uri="{FF2B5EF4-FFF2-40B4-BE49-F238E27FC236}">
                <a16:creationId xmlns:a16="http://schemas.microsoft.com/office/drawing/2014/main" id="{70DFB407-351F-4C3D-902B-8FF827D5C29D}"/>
              </a:ext>
            </a:extLst>
          </p:cNvPr>
          <p:cNvSpPr/>
          <p:nvPr/>
        </p:nvSpPr>
        <p:spPr>
          <a:xfrm>
            <a:off x="6330084" y="503635"/>
            <a:ext cx="542925" cy="314325"/>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11" name="四角形: 角を丸くする 10">
            <a:extLst>
              <a:ext uri="{FF2B5EF4-FFF2-40B4-BE49-F238E27FC236}">
                <a16:creationId xmlns:a16="http://schemas.microsoft.com/office/drawing/2014/main" id="{F34825F4-5C15-4E06-BF25-BA50265A96F0}"/>
              </a:ext>
            </a:extLst>
          </p:cNvPr>
          <p:cNvSpPr/>
          <p:nvPr/>
        </p:nvSpPr>
        <p:spPr>
          <a:xfrm>
            <a:off x="6030047" y="613174"/>
            <a:ext cx="357188" cy="335756"/>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12" name="四角形: 角を丸くする 11">
            <a:extLst>
              <a:ext uri="{FF2B5EF4-FFF2-40B4-BE49-F238E27FC236}">
                <a16:creationId xmlns:a16="http://schemas.microsoft.com/office/drawing/2014/main" id="{4B261801-3E9C-40F7-BB8F-01285A1E1CA2}"/>
              </a:ext>
            </a:extLst>
          </p:cNvPr>
          <p:cNvSpPr/>
          <p:nvPr/>
        </p:nvSpPr>
        <p:spPr>
          <a:xfrm>
            <a:off x="6330084" y="1379939"/>
            <a:ext cx="442913" cy="419095"/>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13" name="テキスト ボックス 12">
            <a:extLst>
              <a:ext uri="{FF2B5EF4-FFF2-40B4-BE49-F238E27FC236}">
                <a16:creationId xmlns:a16="http://schemas.microsoft.com/office/drawing/2014/main" id="{B851E2A8-E420-156C-1E11-E1E6F540EFD1}"/>
              </a:ext>
            </a:extLst>
          </p:cNvPr>
          <p:cNvSpPr txBox="1"/>
          <p:nvPr/>
        </p:nvSpPr>
        <p:spPr>
          <a:xfrm>
            <a:off x="2511784" y="2345403"/>
            <a:ext cx="2007870" cy="830997"/>
          </a:xfrm>
          <a:prstGeom prst="rect">
            <a:avLst/>
          </a:prstGeom>
          <a:noFill/>
        </p:spPr>
        <p:txBody>
          <a:bodyPr wrap="square">
            <a:spAutoFit/>
          </a:bodyPr>
          <a:lstStyle/>
          <a:p>
            <a:pPr lvl="1">
              <a:buFont typeface="Wingdings" panose="05000000000000000000" pitchFamily="2" charset="2"/>
              <a:buChar char="Ø"/>
            </a:pPr>
            <a:r>
              <a:rPr lang="en-US" altLang="ja-JP" sz="2400" dirty="0" err="1">
                <a:solidFill>
                  <a:srgbClr val="212121"/>
                </a:solidFill>
                <a:highlight>
                  <a:srgbClr val="FFFFFF"/>
                </a:highlight>
                <a:latin typeface="Roboto" panose="02000000000000000000" pitchFamily="2" charset="0"/>
              </a:rPr>
              <a:t>EndE</a:t>
            </a:r>
            <a:endParaRPr lang="en-US" altLang="ja-JP" sz="2400" dirty="0">
              <a:solidFill>
                <a:srgbClr val="212121"/>
              </a:solidFill>
              <a:highlight>
                <a:srgbClr val="FFFFFF"/>
              </a:highlight>
              <a:latin typeface="Roboto" panose="02000000000000000000" pitchFamily="2" charset="0"/>
            </a:endParaRPr>
          </a:p>
          <a:p>
            <a:pPr lvl="1">
              <a:buFont typeface="Wingdings" panose="05000000000000000000" pitchFamily="2" charset="2"/>
              <a:buChar char="Ø"/>
            </a:pPr>
            <a:r>
              <a:rPr lang="en-US" altLang="ja-JP" sz="2400" dirty="0">
                <a:solidFill>
                  <a:srgbClr val="212121"/>
                </a:solidFill>
                <a:highlight>
                  <a:srgbClr val="FFFFFF"/>
                </a:highlight>
                <a:latin typeface="Roboto" panose="02000000000000000000" pitchFamily="2" charset="0"/>
              </a:rPr>
              <a:t>Wheel </a:t>
            </a:r>
          </a:p>
        </p:txBody>
      </p:sp>
      <p:sp>
        <p:nvSpPr>
          <p:cNvPr id="17" name="テキスト ボックス 16">
            <a:extLst>
              <a:ext uri="{FF2B5EF4-FFF2-40B4-BE49-F238E27FC236}">
                <a16:creationId xmlns:a16="http://schemas.microsoft.com/office/drawing/2014/main" id="{28E607DE-F9A9-67E2-693D-9A99EC471C1B}"/>
              </a:ext>
            </a:extLst>
          </p:cNvPr>
          <p:cNvSpPr txBox="1"/>
          <p:nvPr/>
        </p:nvSpPr>
        <p:spPr>
          <a:xfrm>
            <a:off x="2323163" y="3808698"/>
            <a:ext cx="2007870" cy="830997"/>
          </a:xfrm>
          <a:prstGeom prst="rect">
            <a:avLst/>
          </a:prstGeom>
          <a:noFill/>
        </p:spPr>
        <p:txBody>
          <a:bodyPr wrap="square">
            <a:spAutoFit/>
          </a:bodyPr>
          <a:lstStyle/>
          <a:p>
            <a:pPr lvl="1">
              <a:buFont typeface="Wingdings" panose="05000000000000000000" pitchFamily="2" charset="2"/>
              <a:buChar char="Ø"/>
            </a:pPr>
            <a:r>
              <a:rPr lang="en-US" altLang="ja-JP" sz="2400" dirty="0">
                <a:solidFill>
                  <a:srgbClr val="212121"/>
                </a:solidFill>
                <a:highlight>
                  <a:srgbClr val="FFFFFF"/>
                </a:highlight>
                <a:latin typeface="Roboto" panose="02000000000000000000" pitchFamily="2" charset="0"/>
              </a:rPr>
              <a:t>TWDH </a:t>
            </a:r>
          </a:p>
          <a:p>
            <a:pPr lvl="1">
              <a:buFont typeface="Wingdings" panose="05000000000000000000" pitchFamily="2" charset="2"/>
              <a:buChar char="Ø"/>
            </a:pPr>
            <a:r>
              <a:rPr lang="en-US" altLang="ja-JP" sz="2400" dirty="0">
                <a:solidFill>
                  <a:srgbClr val="212121"/>
                </a:solidFill>
                <a:highlight>
                  <a:srgbClr val="FFFFFF"/>
                </a:highlight>
                <a:latin typeface="Roboto" panose="02000000000000000000" pitchFamily="2" charset="0"/>
              </a:rPr>
              <a:t>QWDH </a:t>
            </a:r>
          </a:p>
        </p:txBody>
      </p:sp>
      <p:sp>
        <p:nvSpPr>
          <p:cNvPr id="18" name="テキスト ボックス 17">
            <a:extLst>
              <a:ext uri="{FF2B5EF4-FFF2-40B4-BE49-F238E27FC236}">
                <a16:creationId xmlns:a16="http://schemas.microsoft.com/office/drawing/2014/main" id="{89AB6644-BAB8-E0E1-58D7-7A68F43DEC88}"/>
              </a:ext>
            </a:extLst>
          </p:cNvPr>
          <p:cNvSpPr txBox="1"/>
          <p:nvPr/>
        </p:nvSpPr>
        <p:spPr>
          <a:xfrm>
            <a:off x="4211896" y="3808698"/>
            <a:ext cx="2007870" cy="830997"/>
          </a:xfrm>
          <a:prstGeom prst="rect">
            <a:avLst/>
          </a:prstGeom>
          <a:noFill/>
        </p:spPr>
        <p:txBody>
          <a:bodyPr wrap="square">
            <a:spAutoFit/>
          </a:bodyPr>
          <a:lstStyle/>
          <a:p>
            <a:pPr lvl="1">
              <a:buFont typeface="Wingdings" panose="05000000000000000000" pitchFamily="2" charset="2"/>
              <a:buChar char="Ø"/>
            </a:pPr>
            <a:r>
              <a:rPr lang="en-US" altLang="ja-JP" sz="2400" dirty="0">
                <a:solidFill>
                  <a:srgbClr val="212121"/>
                </a:solidFill>
                <a:highlight>
                  <a:srgbClr val="FFFFFF"/>
                </a:highlight>
                <a:latin typeface="Roboto" panose="02000000000000000000" pitchFamily="2" charset="0"/>
              </a:rPr>
              <a:t>Dragon </a:t>
            </a:r>
          </a:p>
          <a:p>
            <a:pPr lvl="1">
              <a:buFont typeface="Wingdings" panose="05000000000000000000" pitchFamily="2" charset="2"/>
              <a:buChar char="Ø"/>
            </a:pPr>
            <a:r>
              <a:rPr lang="en-US" altLang="ja-JP" sz="2400" dirty="0">
                <a:solidFill>
                  <a:srgbClr val="212121"/>
                </a:solidFill>
                <a:highlight>
                  <a:srgbClr val="FFFFFF"/>
                </a:highlight>
                <a:latin typeface="Roboto" panose="02000000000000000000" pitchFamily="2" charset="0"/>
              </a:rPr>
              <a:t>Minimal </a:t>
            </a:r>
          </a:p>
        </p:txBody>
      </p:sp>
      <p:pic>
        <p:nvPicPr>
          <p:cNvPr id="19" name="Picture 2">
            <a:extLst>
              <a:ext uri="{FF2B5EF4-FFF2-40B4-BE49-F238E27FC236}">
                <a16:creationId xmlns:a16="http://schemas.microsoft.com/office/drawing/2014/main" id="{BC7AB489-20DD-3225-6AA6-01FF0F60667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052" t="20120" r="16966" b="7029"/>
          <a:stretch/>
        </p:blipFill>
        <p:spPr bwMode="auto">
          <a:xfrm>
            <a:off x="6608690" y="3723651"/>
            <a:ext cx="2185335" cy="1061106"/>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20" name="図 19">
            <a:extLst>
              <a:ext uri="{FF2B5EF4-FFF2-40B4-BE49-F238E27FC236}">
                <a16:creationId xmlns:a16="http://schemas.microsoft.com/office/drawing/2014/main" id="{0048D2D0-713C-B9AA-446B-3D083C14A6BA}"/>
              </a:ext>
            </a:extLst>
          </p:cNvPr>
          <p:cNvPicPr>
            <a:picLocks noChangeAspect="1"/>
          </p:cNvPicPr>
          <p:nvPr/>
        </p:nvPicPr>
        <p:blipFill rotWithShape="1">
          <a:blip r:embed="rId2">
            <a:extLst>
              <a:ext uri="{28A0092B-C50C-407E-A947-70E740481C1C}">
                <a14:useLocalDpi xmlns:a14="http://schemas.microsoft.com/office/drawing/2010/main" val="0"/>
              </a:ext>
            </a:extLst>
          </a:blip>
          <a:srcRect l="5353" t="59764" r="53585"/>
          <a:stretch/>
        </p:blipFill>
        <p:spPr>
          <a:xfrm>
            <a:off x="6553396" y="2235475"/>
            <a:ext cx="1888729" cy="1325563"/>
          </a:xfrm>
          <a:prstGeom prst="ellipse">
            <a:avLst/>
          </a:prstGeom>
          <a:ln>
            <a:noFill/>
          </a:ln>
          <a:effectLst>
            <a:softEdge rad="112500"/>
          </a:effectLst>
        </p:spPr>
      </p:pic>
      <p:sp>
        <p:nvSpPr>
          <p:cNvPr id="22" name="テキスト ボックス 21">
            <a:extLst>
              <a:ext uri="{FF2B5EF4-FFF2-40B4-BE49-F238E27FC236}">
                <a16:creationId xmlns:a16="http://schemas.microsoft.com/office/drawing/2014/main" id="{573BEE19-E24B-3F30-DF99-1F56B75610AA}"/>
              </a:ext>
            </a:extLst>
          </p:cNvPr>
          <p:cNvSpPr txBox="1"/>
          <p:nvPr/>
        </p:nvSpPr>
        <p:spPr>
          <a:xfrm>
            <a:off x="7609078" y="3297859"/>
            <a:ext cx="1368420" cy="369332"/>
          </a:xfrm>
          <a:prstGeom prst="rect">
            <a:avLst/>
          </a:prstGeom>
          <a:noFill/>
        </p:spPr>
        <p:txBody>
          <a:bodyPr wrap="square" rtlCol="0">
            <a:spAutoFit/>
          </a:bodyPr>
          <a:lstStyle/>
          <a:p>
            <a:pPr algn="ctr" defTabSz="914400">
              <a:defRPr/>
            </a:pPr>
            <a:r>
              <a:rPr lang="ja-JP" altLang="en-US" dirty="0">
                <a:solidFill>
                  <a:schemeClr val="accent2"/>
                </a:solidFill>
                <a:latin typeface="ＭＳ Ｐゴシック" panose="020B0600070205080204" pitchFamily="50" charset="-128"/>
                <a:ea typeface="ＭＳ Ｐゴシック" panose="020B0600070205080204" pitchFamily="50" charset="-128"/>
              </a:rPr>
              <a:t>三脚単腕型</a:t>
            </a:r>
          </a:p>
        </p:txBody>
      </p:sp>
      <p:sp>
        <p:nvSpPr>
          <p:cNvPr id="23" name="テキスト ボックス 22">
            <a:extLst>
              <a:ext uri="{FF2B5EF4-FFF2-40B4-BE49-F238E27FC236}">
                <a16:creationId xmlns:a16="http://schemas.microsoft.com/office/drawing/2014/main" id="{B96E0A8B-F47C-4B2C-F11B-D94932BFA642}"/>
              </a:ext>
            </a:extLst>
          </p:cNvPr>
          <p:cNvSpPr txBox="1"/>
          <p:nvPr/>
        </p:nvSpPr>
        <p:spPr>
          <a:xfrm>
            <a:off x="7771214" y="4415425"/>
            <a:ext cx="1368420" cy="369332"/>
          </a:xfrm>
          <a:prstGeom prst="rect">
            <a:avLst/>
          </a:prstGeom>
          <a:noFill/>
        </p:spPr>
        <p:txBody>
          <a:bodyPr wrap="square" rtlCol="0">
            <a:spAutoFit/>
          </a:bodyPr>
          <a:lstStyle/>
          <a:p>
            <a:pPr algn="ctr" defTabSz="914400">
              <a:defRPr/>
            </a:pPr>
            <a:r>
              <a:rPr lang="ja-JP" altLang="en-US" dirty="0">
                <a:solidFill>
                  <a:schemeClr val="accent2"/>
                </a:solidFill>
                <a:latin typeface="ＭＳ Ｐゴシック" panose="020B0600070205080204" pitchFamily="50" charset="-128"/>
                <a:ea typeface="ＭＳ Ｐゴシック" panose="020B0600070205080204" pitchFamily="50" charset="-128"/>
              </a:rPr>
              <a:t>ドラゴン型</a:t>
            </a:r>
          </a:p>
        </p:txBody>
      </p:sp>
    </p:spTree>
    <p:extLst>
      <p:ext uri="{BB962C8B-B14F-4D97-AF65-F5344CB8AC3E}">
        <p14:creationId xmlns:p14="http://schemas.microsoft.com/office/powerpoint/2010/main" val="26975527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AF73F1-DD93-BF93-6FAF-7EDA70C76616}"/>
            </a:ext>
          </a:extLst>
        </p:cNvPr>
        <p:cNvGrpSpPr/>
        <p:nvPr/>
      </p:nvGrpSpPr>
      <p:grpSpPr>
        <a:xfrm>
          <a:off x="0" y="0"/>
          <a:ext cx="0" cy="0"/>
          <a:chOff x="0" y="0"/>
          <a:chExt cx="0" cy="0"/>
        </a:xfrm>
      </p:grpSpPr>
      <p:sp>
        <p:nvSpPr>
          <p:cNvPr id="51" name="タイトル 1">
            <a:extLst>
              <a:ext uri="{FF2B5EF4-FFF2-40B4-BE49-F238E27FC236}">
                <a16:creationId xmlns:a16="http://schemas.microsoft.com/office/drawing/2014/main" id="{9D6AE5F1-15C4-F34E-8CD8-5DB1896EAE37}"/>
              </a:ext>
            </a:extLst>
          </p:cNvPr>
          <p:cNvSpPr>
            <a:spLocks noGrp="1"/>
          </p:cNvSpPr>
          <p:nvPr>
            <p:ph type="title"/>
          </p:nvPr>
        </p:nvSpPr>
        <p:spPr>
          <a:xfrm>
            <a:off x="628650" y="108276"/>
            <a:ext cx="7886700" cy="1325563"/>
          </a:xfrm>
        </p:spPr>
        <p:txBody>
          <a:bodyPr>
            <a:normAutofit/>
          </a:bodyPr>
          <a:lstStyle/>
          <a:p>
            <a:r>
              <a:rPr lang="ja-JP" altLang="en-US" dirty="0">
                <a:latin typeface="ＭＳ Ｐゴシック" panose="020B0600070205080204" pitchFamily="50" charset="-128"/>
                <a:ea typeface="ＭＳ Ｐゴシック" panose="020B0600070205080204" pitchFamily="50" charset="-128"/>
              </a:rPr>
              <a:t>シミュレーションの様子</a:t>
            </a:r>
            <a:br>
              <a:rPr lang="en-US" altLang="ja-JP" dirty="0">
                <a:latin typeface="ＭＳ Ｐゴシック" panose="020B0600070205080204" pitchFamily="50" charset="-128"/>
                <a:ea typeface="ＭＳ Ｐゴシック" panose="020B0600070205080204" pitchFamily="50" charset="-128"/>
              </a:rPr>
            </a:br>
            <a:r>
              <a:rPr lang="ja-JP" altLang="en-US" dirty="0">
                <a:latin typeface="ＭＳ Ｐゴシック" panose="020B0600070205080204" pitchFamily="50" charset="-128"/>
                <a:ea typeface="ＭＳ Ｐゴシック" panose="020B0600070205080204" pitchFamily="50" charset="-128"/>
              </a:rPr>
              <a:t>（故障なし）</a:t>
            </a:r>
          </a:p>
        </p:txBody>
      </p:sp>
      <p:sp>
        <p:nvSpPr>
          <p:cNvPr id="38" name="四角形: 角を丸くする 18">
            <a:extLst>
              <a:ext uri="{FF2B5EF4-FFF2-40B4-BE49-F238E27FC236}">
                <a16:creationId xmlns:a16="http://schemas.microsoft.com/office/drawing/2014/main" id="{C14F1E7B-A6F4-1118-8049-730769F66387}"/>
              </a:ext>
            </a:extLst>
          </p:cNvPr>
          <p:cNvSpPr/>
          <p:nvPr/>
        </p:nvSpPr>
        <p:spPr>
          <a:xfrm>
            <a:off x="315519" y="1621510"/>
            <a:ext cx="8581902" cy="949325"/>
          </a:xfrm>
          <a:prstGeom prst="roundRect">
            <a:avLst/>
          </a:prstGeom>
          <a:no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テキスト ボックス 38">
            <a:extLst>
              <a:ext uri="{FF2B5EF4-FFF2-40B4-BE49-F238E27FC236}">
                <a16:creationId xmlns:a16="http://schemas.microsoft.com/office/drawing/2014/main" id="{E850A25E-0F61-0C4F-E4A6-9F4D191FC642}"/>
              </a:ext>
            </a:extLst>
          </p:cNvPr>
          <p:cNvSpPr txBox="1"/>
          <p:nvPr/>
        </p:nvSpPr>
        <p:spPr>
          <a:xfrm>
            <a:off x="504084" y="1663845"/>
            <a:ext cx="8208402" cy="830997"/>
          </a:xfrm>
          <a:prstGeom prst="rect">
            <a:avLst/>
          </a:prstGeom>
          <a:noFill/>
        </p:spPr>
        <p:txBody>
          <a:bodyPr wrap="square" rtlCol="0">
            <a:spAutoFit/>
          </a:bodyPr>
          <a:lstStyle/>
          <a:p>
            <a:pPr algn="just" defTabSz="914400">
              <a:defRPr/>
            </a:pPr>
            <a:r>
              <a:rPr lang="ja-JP" altLang="en-US" sz="2400" dirty="0">
                <a:latin typeface="ＭＳ Ｐゴシック" panose="020B0600070205080204" pitchFamily="50" charset="-128"/>
                <a:ea typeface="ＭＳ Ｐゴシック" panose="020B0600070205080204" pitchFamily="50" charset="-128"/>
              </a:rPr>
              <a:t>シミュレーション終了時になるべく多くのタスクが完了しているようにタスク割り当てを最適化</a:t>
            </a:r>
            <a:endParaRPr lang="en-US" altLang="ja-JP" sz="2400" dirty="0">
              <a:latin typeface="ＭＳ Ｐゴシック" panose="020B0600070205080204" pitchFamily="50" charset="-128"/>
              <a:ea typeface="ＭＳ Ｐゴシック" panose="020B0600070205080204" pitchFamily="50" charset="-128"/>
            </a:endParaRPr>
          </a:p>
        </p:txBody>
      </p:sp>
      <p:pic>
        <p:nvPicPr>
          <p:cNvPr id="2" name="without_break">
            <a:hlinkClick r:id="" action="ppaction://media"/>
            <a:extLst>
              <a:ext uri="{FF2B5EF4-FFF2-40B4-BE49-F238E27FC236}">
                <a16:creationId xmlns:a16="http://schemas.microsoft.com/office/drawing/2014/main" id="{49B8233A-4EC3-48AD-AC96-B87330BC0275}"/>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14865" y="2664529"/>
            <a:ext cx="5909206" cy="3939471"/>
          </a:xfrm>
          <a:prstGeom prst="rect">
            <a:avLst/>
          </a:prstGeom>
        </p:spPr>
      </p:pic>
      <p:sp>
        <p:nvSpPr>
          <p:cNvPr id="3" name="楕円 2">
            <a:extLst>
              <a:ext uri="{FF2B5EF4-FFF2-40B4-BE49-F238E27FC236}">
                <a16:creationId xmlns:a16="http://schemas.microsoft.com/office/drawing/2014/main" id="{A8B59835-33C3-4509-B362-DE2263316B86}"/>
              </a:ext>
            </a:extLst>
          </p:cNvPr>
          <p:cNvSpPr/>
          <p:nvPr/>
        </p:nvSpPr>
        <p:spPr>
          <a:xfrm>
            <a:off x="1176865" y="4758265"/>
            <a:ext cx="432000" cy="432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楕円 8">
            <a:extLst>
              <a:ext uri="{FF2B5EF4-FFF2-40B4-BE49-F238E27FC236}">
                <a16:creationId xmlns:a16="http://schemas.microsoft.com/office/drawing/2014/main" id="{2FDA1F25-6344-4272-9305-B7581D83B6AA}"/>
              </a:ext>
            </a:extLst>
          </p:cNvPr>
          <p:cNvSpPr/>
          <p:nvPr/>
        </p:nvSpPr>
        <p:spPr>
          <a:xfrm>
            <a:off x="1964268" y="3149596"/>
            <a:ext cx="432000" cy="432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楕円 9">
            <a:extLst>
              <a:ext uri="{FF2B5EF4-FFF2-40B4-BE49-F238E27FC236}">
                <a16:creationId xmlns:a16="http://schemas.microsoft.com/office/drawing/2014/main" id="{5C8ECD2E-0768-46AF-8B3F-E810D7C61F3D}"/>
              </a:ext>
            </a:extLst>
          </p:cNvPr>
          <p:cNvSpPr/>
          <p:nvPr/>
        </p:nvSpPr>
        <p:spPr>
          <a:xfrm>
            <a:off x="2768603" y="3141128"/>
            <a:ext cx="432000" cy="432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楕円 10">
            <a:extLst>
              <a:ext uri="{FF2B5EF4-FFF2-40B4-BE49-F238E27FC236}">
                <a16:creationId xmlns:a16="http://schemas.microsoft.com/office/drawing/2014/main" id="{629DD52E-1D13-4392-8168-DF3857846F6A}"/>
              </a:ext>
            </a:extLst>
          </p:cNvPr>
          <p:cNvSpPr/>
          <p:nvPr/>
        </p:nvSpPr>
        <p:spPr>
          <a:xfrm>
            <a:off x="1964268" y="3962395"/>
            <a:ext cx="432000" cy="432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ボックス 11">
            <a:extLst>
              <a:ext uri="{FF2B5EF4-FFF2-40B4-BE49-F238E27FC236}">
                <a16:creationId xmlns:a16="http://schemas.microsoft.com/office/drawing/2014/main" id="{E1BEA341-BD34-48E6-9A57-9C680C63D2EC}"/>
              </a:ext>
            </a:extLst>
          </p:cNvPr>
          <p:cNvSpPr txBox="1"/>
          <p:nvPr/>
        </p:nvSpPr>
        <p:spPr>
          <a:xfrm>
            <a:off x="2172772" y="4267437"/>
            <a:ext cx="1020421" cy="253916"/>
          </a:xfrm>
          <a:prstGeom prst="rect">
            <a:avLst/>
          </a:prstGeom>
          <a:noFill/>
        </p:spPr>
        <p:txBody>
          <a:bodyPr wrap="square">
            <a:spAutoFit/>
          </a:bodyPr>
          <a:lstStyle/>
          <a:p>
            <a:pPr algn="ctr"/>
            <a:r>
              <a:rPr lang="ja-JP" altLang="en-US" sz="1050" dirty="0">
                <a:solidFill>
                  <a:schemeClr val="accent2"/>
                </a:solidFill>
                <a:latin typeface="ＭＳ Ｐゴシック" panose="020B0600070205080204" pitchFamily="50" charset="-128"/>
                <a:ea typeface="ＭＳ Ｐゴシック" panose="020B0600070205080204" pitchFamily="50" charset="-128"/>
              </a:rPr>
              <a:t>基地（充電）</a:t>
            </a:r>
            <a:endParaRPr lang="en-US" altLang="ja-JP" sz="1050" dirty="0">
              <a:solidFill>
                <a:schemeClr val="accent2"/>
              </a:solidFill>
              <a:latin typeface="ＭＳ Ｐゴシック" panose="020B0600070205080204" pitchFamily="50" charset="-128"/>
              <a:ea typeface="ＭＳ Ｐゴシック" panose="020B0600070205080204" pitchFamily="50" charset="-128"/>
            </a:endParaRPr>
          </a:p>
        </p:txBody>
      </p:sp>
      <p:sp>
        <p:nvSpPr>
          <p:cNvPr id="13" name="テキスト ボックス 12">
            <a:extLst>
              <a:ext uri="{FF2B5EF4-FFF2-40B4-BE49-F238E27FC236}">
                <a16:creationId xmlns:a16="http://schemas.microsoft.com/office/drawing/2014/main" id="{97FC5725-16B8-4B36-9DC0-B2BAAED06A3C}"/>
              </a:ext>
            </a:extLst>
          </p:cNvPr>
          <p:cNvSpPr txBox="1"/>
          <p:nvPr/>
        </p:nvSpPr>
        <p:spPr>
          <a:xfrm>
            <a:off x="1517091" y="4922120"/>
            <a:ext cx="1251512" cy="253916"/>
          </a:xfrm>
          <a:prstGeom prst="rect">
            <a:avLst/>
          </a:prstGeom>
          <a:noFill/>
        </p:spPr>
        <p:txBody>
          <a:bodyPr wrap="square">
            <a:spAutoFit/>
          </a:bodyPr>
          <a:lstStyle/>
          <a:p>
            <a:pPr algn="ctr"/>
            <a:r>
              <a:rPr lang="ja-JP" altLang="en-US" sz="1050" dirty="0">
                <a:solidFill>
                  <a:schemeClr val="accent2"/>
                </a:solidFill>
                <a:latin typeface="ＭＳ Ｐゴシック" panose="020B0600070205080204" pitchFamily="50" charset="-128"/>
                <a:ea typeface="ＭＳ Ｐゴシック" panose="020B0600070205080204" pitchFamily="50" charset="-128"/>
              </a:rPr>
              <a:t>インフレータブル</a:t>
            </a:r>
            <a:endParaRPr lang="en-US" altLang="ja-JP" sz="1050" dirty="0">
              <a:solidFill>
                <a:schemeClr val="accent2"/>
              </a:solidFill>
              <a:latin typeface="ＭＳ Ｐゴシック" panose="020B0600070205080204" pitchFamily="50" charset="-128"/>
              <a:ea typeface="ＭＳ Ｐゴシック" panose="020B0600070205080204" pitchFamily="50" charset="-128"/>
            </a:endParaRPr>
          </a:p>
        </p:txBody>
      </p:sp>
      <p:sp>
        <p:nvSpPr>
          <p:cNvPr id="14" name="テキスト ボックス 13">
            <a:extLst>
              <a:ext uri="{FF2B5EF4-FFF2-40B4-BE49-F238E27FC236}">
                <a16:creationId xmlns:a16="http://schemas.microsoft.com/office/drawing/2014/main" id="{C8F17D8E-5113-48D8-8AE2-C3C0E6831667}"/>
              </a:ext>
            </a:extLst>
          </p:cNvPr>
          <p:cNvSpPr txBox="1"/>
          <p:nvPr/>
        </p:nvSpPr>
        <p:spPr>
          <a:xfrm>
            <a:off x="1301527" y="3149596"/>
            <a:ext cx="803621" cy="253916"/>
          </a:xfrm>
          <a:prstGeom prst="rect">
            <a:avLst/>
          </a:prstGeom>
          <a:noFill/>
        </p:spPr>
        <p:txBody>
          <a:bodyPr wrap="square">
            <a:spAutoFit/>
          </a:bodyPr>
          <a:lstStyle/>
          <a:p>
            <a:pPr algn="ctr"/>
            <a:r>
              <a:rPr lang="ja-JP" altLang="en-US" sz="1050" dirty="0">
                <a:solidFill>
                  <a:schemeClr val="accent2"/>
                </a:solidFill>
                <a:latin typeface="ＭＳ Ｐゴシック" panose="020B0600070205080204" pitchFamily="50" charset="-128"/>
                <a:ea typeface="ＭＳ Ｐゴシック" panose="020B0600070205080204" pitchFamily="50" charset="-128"/>
              </a:rPr>
              <a:t>太陽光</a:t>
            </a:r>
            <a:endParaRPr lang="en-US" altLang="ja-JP" sz="1050" dirty="0">
              <a:solidFill>
                <a:schemeClr val="accent2"/>
              </a:solidFill>
              <a:latin typeface="ＭＳ Ｐゴシック" panose="020B0600070205080204" pitchFamily="50" charset="-128"/>
              <a:ea typeface="ＭＳ Ｐゴシック" panose="020B0600070205080204" pitchFamily="50" charset="-128"/>
            </a:endParaRPr>
          </a:p>
        </p:txBody>
      </p:sp>
      <p:sp>
        <p:nvSpPr>
          <p:cNvPr id="15" name="テキスト ボックス 14">
            <a:extLst>
              <a:ext uri="{FF2B5EF4-FFF2-40B4-BE49-F238E27FC236}">
                <a16:creationId xmlns:a16="http://schemas.microsoft.com/office/drawing/2014/main" id="{AACE31AD-2A0C-4B8F-97AB-3AF01DB1322F}"/>
              </a:ext>
            </a:extLst>
          </p:cNvPr>
          <p:cNvSpPr txBox="1"/>
          <p:nvPr/>
        </p:nvSpPr>
        <p:spPr>
          <a:xfrm>
            <a:off x="2142847" y="3158408"/>
            <a:ext cx="938190" cy="253916"/>
          </a:xfrm>
          <a:prstGeom prst="rect">
            <a:avLst/>
          </a:prstGeom>
          <a:noFill/>
        </p:spPr>
        <p:txBody>
          <a:bodyPr wrap="square">
            <a:spAutoFit/>
          </a:bodyPr>
          <a:lstStyle/>
          <a:p>
            <a:pPr algn="ctr"/>
            <a:r>
              <a:rPr lang="ja-JP" altLang="en-US" sz="1050" dirty="0">
                <a:solidFill>
                  <a:schemeClr val="accent2"/>
                </a:solidFill>
                <a:latin typeface="ＭＳ Ｐゴシック" panose="020B0600070205080204" pitchFamily="50" charset="-128"/>
                <a:ea typeface="ＭＳ Ｐゴシック" panose="020B0600070205080204" pitchFamily="50" charset="-128"/>
              </a:rPr>
              <a:t>通信</a:t>
            </a:r>
            <a:endParaRPr lang="en-US" altLang="ja-JP" sz="1050" dirty="0">
              <a:solidFill>
                <a:schemeClr val="accent2"/>
              </a:solidFill>
              <a:latin typeface="ＭＳ Ｐゴシック" panose="020B0600070205080204" pitchFamily="50" charset="-128"/>
              <a:ea typeface="ＭＳ Ｐゴシック" panose="020B0600070205080204" pitchFamily="50" charset="-128"/>
            </a:endParaRPr>
          </a:p>
        </p:txBody>
      </p:sp>
      <p:sp>
        <p:nvSpPr>
          <p:cNvPr id="16" name="テキスト ボックス 15">
            <a:extLst>
              <a:ext uri="{FF2B5EF4-FFF2-40B4-BE49-F238E27FC236}">
                <a16:creationId xmlns:a16="http://schemas.microsoft.com/office/drawing/2014/main" id="{F9091E7B-31A0-4D66-AD55-A4911EC42C25}"/>
              </a:ext>
            </a:extLst>
          </p:cNvPr>
          <p:cNvSpPr txBox="1"/>
          <p:nvPr/>
        </p:nvSpPr>
        <p:spPr>
          <a:xfrm>
            <a:off x="7753988" y="3102145"/>
            <a:ext cx="877163" cy="1659429"/>
          </a:xfrm>
          <a:prstGeom prst="rect">
            <a:avLst/>
          </a:prstGeom>
          <a:noFill/>
        </p:spPr>
        <p:txBody>
          <a:bodyPr wrap="none" rtlCol="0">
            <a:spAutoFit/>
          </a:bodyPr>
          <a:lstStyle/>
          <a:p>
            <a:pPr>
              <a:spcAft>
                <a:spcPts val="450"/>
              </a:spcAft>
            </a:pPr>
            <a:r>
              <a:rPr lang="ja-JP" altLang="en-US" sz="1350" dirty="0">
                <a:latin typeface="ＭＳ Ｐゴシック" panose="020B0600070205080204" pitchFamily="50" charset="-128"/>
                <a:ea typeface="ＭＳ Ｐゴシック" panose="020B0600070205080204" pitchFamily="50" charset="-128"/>
              </a:rPr>
              <a:t>待機</a:t>
            </a:r>
            <a:endParaRPr lang="en-US" altLang="ja-JP" sz="1350" dirty="0">
              <a:latin typeface="ＭＳ Ｐゴシック" panose="020B0600070205080204" pitchFamily="50" charset="-128"/>
              <a:ea typeface="ＭＳ Ｐゴシック" panose="020B0600070205080204" pitchFamily="50" charset="-128"/>
            </a:endParaRPr>
          </a:p>
          <a:p>
            <a:pPr>
              <a:spcAft>
                <a:spcPts val="450"/>
              </a:spcAft>
            </a:pPr>
            <a:r>
              <a:rPr lang="ja-JP" altLang="en-US" sz="1350" dirty="0">
                <a:latin typeface="ＭＳ Ｐゴシック" panose="020B0600070205080204" pitchFamily="50" charset="-128"/>
                <a:ea typeface="ＭＳ Ｐゴシック" panose="020B0600070205080204" pitchFamily="50" charset="-128"/>
              </a:rPr>
              <a:t>作業</a:t>
            </a:r>
            <a:endParaRPr lang="en-US" altLang="ja-JP" sz="1350" dirty="0">
              <a:latin typeface="ＭＳ Ｐゴシック" panose="020B0600070205080204" pitchFamily="50" charset="-128"/>
              <a:ea typeface="ＭＳ Ｐゴシック" panose="020B0600070205080204" pitchFamily="50" charset="-128"/>
            </a:endParaRPr>
          </a:p>
          <a:p>
            <a:pPr>
              <a:spcAft>
                <a:spcPts val="450"/>
              </a:spcAft>
            </a:pPr>
            <a:r>
              <a:rPr lang="ja-JP" altLang="en-US" sz="1350" dirty="0">
                <a:latin typeface="ＭＳ Ｐゴシック" panose="020B0600070205080204" pitchFamily="50" charset="-128"/>
                <a:ea typeface="ＭＳ Ｐゴシック" panose="020B0600070205080204" pitchFamily="50" charset="-128"/>
              </a:rPr>
              <a:t>作業待機</a:t>
            </a:r>
            <a:endParaRPr lang="en-US" altLang="ja-JP" sz="1350" dirty="0">
              <a:latin typeface="ＭＳ Ｐゴシック" panose="020B0600070205080204" pitchFamily="50" charset="-128"/>
              <a:ea typeface="ＭＳ Ｐゴシック" panose="020B0600070205080204" pitchFamily="50" charset="-128"/>
            </a:endParaRPr>
          </a:p>
          <a:p>
            <a:pPr>
              <a:spcAft>
                <a:spcPts val="450"/>
              </a:spcAft>
            </a:pPr>
            <a:r>
              <a:rPr lang="ja-JP" altLang="en-US" sz="1350" dirty="0">
                <a:latin typeface="ＭＳ Ｐゴシック" panose="020B0600070205080204" pitchFamily="50" charset="-128"/>
                <a:ea typeface="ＭＳ Ｐゴシック" panose="020B0600070205080204" pitchFamily="50" charset="-128"/>
              </a:rPr>
              <a:t>移動</a:t>
            </a:r>
            <a:endParaRPr lang="en-US" altLang="ja-JP" sz="1350" dirty="0">
              <a:latin typeface="ＭＳ Ｐゴシック" panose="020B0600070205080204" pitchFamily="50" charset="-128"/>
              <a:ea typeface="ＭＳ Ｐゴシック" panose="020B0600070205080204" pitchFamily="50" charset="-128"/>
            </a:endParaRPr>
          </a:p>
          <a:p>
            <a:pPr>
              <a:spcAft>
                <a:spcPts val="450"/>
              </a:spcAft>
            </a:pPr>
            <a:r>
              <a:rPr lang="ja-JP" altLang="en-US" sz="1350" dirty="0">
                <a:latin typeface="ＭＳ Ｐゴシック" panose="020B0600070205080204" pitchFamily="50" charset="-128"/>
                <a:ea typeface="ＭＳ Ｐゴシック" panose="020B0600070205080204" pitchFamily="50" charset="-128"/>
              </a:rPr>
              <a:t>充電</a:t>
            </a:r>
            <a:endParaRPr lang="en-US" altLang="ja-JP" sz="1350" dirty="0">
              <a:latin typeface="ＭＳ Ｐゴシック" panose="020B0600070205080204" pitchFamily="50" charset="-128"/>
              <a:ea typeface="ＭＳ Ｐゴシック" panose="020B0600070205080204" pitchFamily="50" charset="-128"/>
            </a:endParaRPr>
          </a:p>
          <a:p>
            <a:pPr>
              <a:spcAft>
                <a:spcPts val="450"/>
              </a:spcAft>
            </a:pPr>
            <a:r>
              <a:rPr lang="ja-JP" altLang="en-US" sz="1350" dirty="0">
                <a:latin typeface="ＭＳ Ｐゴシック" panose="020B0600070205080204" pitchFamily="50" charset="-128"/>
                <a:ea typeface="ＭＳ Ｐゴシック" panose="020B0600070205080204" pitchFamily="50" charset="-128"/>
              </a:rPr>
              <a:t>故障</a:t>
            </a:r>
          </a:p>
        </p:txBody>
      </p:sp>
      <p:sp>
        <p:nvSpPr>
          <p:cNvPr id="17" name="正方形/長方形 16">
            <a:extLst>
              <a:ext uri="{FF2B5EF4-FFF2-40B4-BE49-F238E27FC236}">
                <a16:creationId xmlns:a16="http://schemas.microsoft.com/office/drawing/2014/main" id="{8ABDB664-ABCF-4949-B1A3-B0FAE34A2FA0}"/>
              </a:ext>
            </a:extLst>
          </p:cNvPr>
          <p:cNvSpPr/>
          <p:nvPr/>
        </p:nvSpPr>
        <p:spPr>
          <a:xfrm>
            <a:off x="7276682" y="3156859"/>
            <a:ext cx="270000" cy="189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8" name="正方形/長方形 17">
            <a:extLst>
              <a:ext uri="{FF2B5EF4-FFF2-40B4-BE49-F238E27FC236}">
                <a16:creationId xmlns:a16="http://schemas.microsoft.com/office/drawing/2014/main" id="{CC959249-1357-450C-B6C0-5297C7CA48CD}"/>
              </a:ext>
            </a:extLst>
          </p:cNvPr>
          <p:cNvSpPr/>
          <p:nvPr/>
        </p:nvSpPr>
        <p:spPr>
          <a:xfrm>
            <a:off x="7285475" y="3406811"/>
            <a:ext cx="270000" cy="1890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9" name="正方形/長方形 18">
            <a:extLst>
              <a:ext uri="{FF2B5EF4-FFF2-40B4-BE49-F238E27FC236}">
                <a16:creationId xmlns:a16="http://schemas.microsoft.com/office/drawing/2014/main" id="{D2FB2294-98B5-4C67-97E4-9458CA938013}"/>
              </a:ext>
            </a:extLst>
          </p:cNvPr>
          <p:cNvSpPr/>
          <p:nvPr/>
        </p:nvSpPr>
        <p:spPr>
          <a:xfrm>
            <a:off x="7285475" y="4203609"/>
            <a:ext cx="270000" cy="189000"/>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20" name="正方形/長方形 19">
            <a:extLst>
              <a:ext uri="{FF2B5EF4-FFF2-40B4-BE49-F238E27FC236}">
                <a16:creationId xmlns:a16="http://schemas.microsoft.com/office/drawing/2014/main" id="{9E3E83F0-B87E-4D17-9FB2-EAE7411D464B}"/>
              </a:ext>
            </a:extLst>
          </p:cNvPr>
          <p:cNvSpPr/>
          <p:nvPr/>
        </p:nvSpPr>
        <p:spPr>
          <a:xfrm>
            <a:off x="7285475" y="3936802"/>
            <a:ext cx="270000" cy="189000"/>
          </a:xfrm>
          <a:prstGeom prst="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22" name="正方形/長方形 21">
            <a:extLst>
              <a:ext uri="{FF2B5EF4-FFF2-40B4-BE49-F238E27FC236}">
                <a16:creationId xmlns:a16="http://schemas.microsoft.com/office/drawing/2014/main" id="{769D344E-277B-435A-B33F-883CFF5AC26B}"/>
              </a:ext>
            </a:extLst>
          </p:cNvPr>
          <p:cNvSpPr/>
          <p:nvPr/>
        </p:nvSpPr>
        <p:spPr>
          <a:xfrm>
            <a:off x="7285475" y="3675601"/>
            <a:ext cx="270000" cy="189000"/>
          </a:xfrm>
          <a:prstGeom prst="rect">
            <a:avLst/>
          </a:prstGeom>
          <a:solidFill>
            <a:srgbClr val="FF99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23" name="正方形/長方形 22">
            <a:extLst>
              <a:ext uri="{FF2B5EF4-FFF2-40B4-BE49-F238E27FC236}">
                <a16:creationId xmlns:a16="http://schemas.microsoft.com/office/drawing/2014/main" id="{611A3D6F-6577-4B19-95A7-DD534107668D}"/>
              </a:ext>
            </a:extLst>
          </p:cNvPr>
          <p:cNvSpPr/>
          <p:nvPr/>
        </p:nvSpPr>
        <p:spPr>
          <a:xfrm>
            <a:off x="7285475" y="4479342"/>
            <a:ext cx="270000" cy="1890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pic>
        <p:nvPicPr>
          <p:cNvPr id="43" name="図 42">
            <a:extLst>
              <a:ext uri="{FF2B5EF4-FFF2-40B4-BE49-F238E27FC236}">
                <a16:creationId xmlns:a16="http://schemas.microsoft.com/office/drawing/2014/main" id="{AE363B03-E7A2-4873-A91B-A5CD634979AA}"/>
              </a:ext>
            </a:extLst>
          </p:cNvPr>
          <p:cNvPicPr>
            <a:picLocks noChangeAspect="1"/>
          </p:cNvPicPr>
          <p:nvPr/>
        </p:nvPicPr>
        <p:blipFill rotWithShape="1">
          <a:blip r:embed="rId5">
            <a:extLst>
              <a:ext uri="{28A0092B-C50C-407E-A947-70E740481C1C}">
                <a14:useLocalDpi xmlns:a14="http://schemas.microsoft.com/office/drawing/2010/main" val="0"/>
              </a:ext>
            </a:extLst>
          </a:blip>
          <a:srcRect l="5353" t="13155" r="53585" b="40973"/>
          <a:stretch/>
        </p:blipFill>
        <p:spPr>
          <a:xfrm>
            <a:off x="5000659" y="4230384"/>
            <a:ext cx="934325" cy="747572"/>
          </a:xfrm>
          <a:prstGeom prst="rect">
            <a:avLst/>
          </a:prstGeom>
        </p:spPr>
      </p:pic>
      <p:pic>
        <p:nvPicPr>
          <p:cNvPr id="44" name="図 43">
            <a:extLst>
              <a:ext uri="{FF2B5EF4-FFF2-40B4-BE49-F238E27FC236}">
                <a16:creationId xmlns:a16="http://schemas.microsoft.com/office/drawing/2014/main" id="{83DB4089-BAA8-4555-AB76-E772F38C68B0}"/>
              </a:ext>
            </a:extLst>
          </p:cNvPr>
          <p:cNvPicPr>
            <a:picLocks noChangeAspect="1"/>
          </p:cNvPicPr>
          <p:nvPr/>
        </p:nvPicPr>
        <p:blipFill rotWithShape="1">
          <a:blip r:embed="rId5">
            <a:extLst>
              <a:ext uri="{28A0092B-C50C-407E-A947-70E740481C1C}">
                <a14:useLocalDpi xmlns:a14="http://schemas.microsoft.com/office/drawing/2010/main" val="0"/>
              </a:ext>
            </a:extLst>
          </a:blip>
          <a:srcRect l="52099" t="13155" r="2626" b="44848"/>
          <a:stretch/>
        </p:blipFill>
        <p:spPr>
          <a:xfrm>
            <a:off x="3709468" y="4230383"/>
            <a:ext cx="1125239" cy="747573"/>
          </a:xfrm>
          <a:prstGeom prst="rect">
            <a:avLst/>
          </a:prstGeom>
        </p:spPr>
      </p:pic>
      <p:pic>
        <p:nvPicPr>
          <p:cNvPr id="45" name="図 44">
            <a:extLst>
              <a:ext uri="{FF2B5EF4-FFF2-40B4-BE49-F238E27FC236}">
                <a16:creationId xmlns:a16="http://schemas.microsoft.com/office/drawing/2014/main" id="{15AA09F0-53B4-4254-8E10-21A58F0E7FBF}"/>
              </a:ext>
            </a:extLst>
          </p:cNvPr>
          <p:cNvPicPr>
            <a:picLocks noChangeAspect="1"/>
          </p:cNvPicPr>
          <p:nvPr/>
        </p:nvPicPr>
        <p:blipFill rotWithShape="1">
          <a:blip r:embed="rId5">
            <a:extLst>
              <a:ext uri="{28A0092B-C50C-407E-A947-70E740481C1C}">
                <a14:useLocalDpi xmlns:a14="http://schemas.microsoft.com/office/drawing/2010/main" val="0"/>
              </a:ext>
            </a:extLst>
          </a:blip>
          <a:srcRect l="5353" t="59379" r="53585"/>
          <a:stretch/>
        </p:blipFill>
        <p:spPr>
          <a:xfrm>
            <a:off x="3682184" y="2989676"/>
            <a:ext cx="1100297" cy="779606"/>
          </a:xfrm>
          <a:prstGeom prst="rect">
            <a:avLst/>
          </a:prstGeom>
        </p:spPr>
      </p:pic>
      <p:pic>
        <p:nvPicPr>
          <p:cNvPr id="46" name="図 45">
            <a:extLst>
              <a:ext uri="{FF2B5EF4-FFF2-40B4-BE49-F238E27FC236}">
                <a16:creationId xmlns:a16="http://schemas.microsoft.com/office/drawing/2014/main" id="{3C9F0826-2983-48C7-8D03-780EC76CD9C3}"/>
              </a:ext>
            </a:extLst>
          </p:cNvPr>
          <p:cNvPicPr>
            <a:picLocks noChangeAspect="1"/>
          </p:cNvPicPr>
          <p:nvPr/>
        </p:nvPicPr>
        <p:blipFill rotWithShape="1">
          <a:blip r:embed="rId5">
            <a:extLst>
              <a:ext uri="{28A0092B-C50C-407E-A947-70E740481C1C}">
                <a14:useLocalDpi xmlns:a14="http://schemas.microsoft.com/office/drawing/2010/main" val="0"/>
              </a:ext>
            </a:extLst>
          </a:blip>
          <a:srcRect l="52099" t="56772" r="2626"/>
          <a:stretch/>
        </p:blipFill>
        <p:spPr>
          <a:xfrm>
            <a:off x="4834708" y="2989674"/>
            <a:ext cx="1140036" cy="779606"/>
          </a:xfrm>
          <a:prstGeom prst="rect">
            <a:avLst/>
          </a:prstGeom>
        </p:spPr>
      </p:pic>
      <p:sp>
        <p:nvSpPr>
          <p:cNvPr id="49" name="テキスト ボックス 48">
            <a:extLst>
              <a:ext uri="{FF2B5EF4-FFF2-40B4-BE49-F238E27FC236}">
                <a16:creationId xmlns:a16="http://schemas.microsoft.com/office/drawing/2014/main" id="{B066E3B3-C163-4BB0-A3CF-0BA5E8867FE5}"/>
              </a:ext>
            </a:extLst>
          </p:cNvPr>
          <p:cNvSpPr txBox="1"/>
          <p:nvPr/>
        </p:nvSpPr>
        <p:spPr>
          <a:xfrm>
            <a:off x="3871816" y="3885793"/>
            <a:ext cx="492443" cy="276999"/>
          </a:xfrm>
          <a:prstGeom prst="rect">
            <a:avLst/>
          </a:prstGeom>
          <a:noFill/>
        </p:spPr>
        <p:txBody>
          <a:bodyPr wrap="none" rtlCol="0">
            <a:spAutoFit/>
          </a:bodyPr>
          <a:lstStyle/>
          <a:p>
            <a:r>
              <a:rPr lang="ja-JP" altLang="en-US" sz="1200" dirty="0">
                <a:latin typeface="ＭＳ Ｐゴシック" panose="020B0600070205080204" pitchFamily="50" charset="-128"/>
                <a:ea typeface="ＭＳ Ｐゴシック" panose="020B0600070205080204" pitchFamily="50" charset="-128"/>
              </a:rPr>
              <a:t>単腕</a:t>
            </a:r>
          </a:p>
        </p:txBody>
      </p:sp>
      <p:sp>
        <p:nvSpPr>
          <p:cNvPr id="50" name="テキスト ボックス 49">
            <a:extLst>
              <a:ext uri="{FF2B5EF4-FFF2-40B4-BE49-F238E27FC236}">
                <a16:creationId xmlns:a16="http://schemas.microsoft.com/office/drawing/2014/main" id="{756CD8CB-BF35-49ED-B954-15068A29AE85}"/>
              </a:ext>
            </a:extLst>
          </p:cNvPr>
          <p:cNvSpPr txBox="1"/>
          <p:nvPr/>
        </p:nvSpPr>
        <p:spPr>
          <a:xfrm>
            <a:off x="4460082" y="3885793"/>
            <a:ext cx="492443" cy="276999"/>
          </a:xfrm>
          <a:prstGeom prst="rect">
            <a:avLst/>
          </a:prstGeom>
          <a:noFill/>
        </p:spPr>
        <p:txBody>
          <a:bodyPr wrap="none" rtlCol="0">
            <a:spAutoFit/>
          </a:bodyPr>
          <a:lstStyle/>
          <a:p>
            <a:r>
              <a:rPr lang="ja-JP" altLang="en-US" sz="1200" dirty="0">
                <a:latin typeface="ＭＳ Ｐゴシック" panose="020B0600070205080204" pitchFamily="50" charset="-128"/>
                <a:ea typeface="ＭＳ Ｐゴシック" panose="020B0600070205080204" pitchFamily="50" charset="-128"/>
              </a:rPr>
              <a:t>双腕</a:t>
            </a:r>
          </a:p>
        </p:txBody>
      </p:sp>
      <p:sp>
        <p:nvSpPr>
          <p:cNvPr id="52" name="テキスト ボックス 51">
            <a:extLst>
              <a:ext uri="{FF2B5EF4-FFF2-40B4-BE49-F238E27FC236}">
                <a16:creationId xmlns:a16="http://schemas.microsoft.com/office/drawing/2014/main" id="{2C674665-EE74-446F-83DC-6639D9D1876F}"/>
              </a:ext>
            </a:extLst>
          </p:cNvPr>
          <p:cNvSpPr txBox="1"/>
          <p:nvPr/>
        </p:nvSpPr>
        <p:spPr>
          <a:xfrm>
            <a:off x="4988436" y="3887050"/>
            <a:ext cx="492443" cy="276999"/>
          </a:xfrm>
          <a:prstGeom prst="rect">
            <a:avLst/>
          </a:prstGeom>
          <a:noFill/>
        </p:spPr>
        <p:txBody>
          <a:bodyPr wrap="none" rtlCol="0">
            <a:spAutoFit/>
          </a:bodyPr>
          <a:lstStyle/>
          <a:p>
            <a:r>
              <a:rPr lang="ja-JP" altLang="en-US" sz="1200" dirty="0">
                <a:latin typeface="ＭＳ Ｐゴシック" panose="020B0600070205080204" pitchFamily="50" charset="-128"/>
                <a:ea typeface="ＭＳ Ｐゴシック" panose="020B0600070205080204" pitchFamily="50" charset="-128"/>
              </a:rPr>
              <a:t>単腕</a:t>
            </a:r>
          </a:p>
        </p:txBody>
      </p:sp>
      <p:sp>
        <p:nvSpPr>
          <p:cNvPr id="53" name="テキスト ボックス 52">
            <a:extLst>
              <a:ext uri="{FF2B5EF4-FFF2-40B4-BE49-F238E27FC236}">
                <a16:creationId xmlns:a16="http://schemas.microsoft.com/office/drawing/2014/main" id="{B008DA1B-4A48-47A2-96B3-EA77B09E2914}"/>
              </a:ext>
            </a:extLst>
          </p:cNvPr>
          <p:cNvSpPr txBox="1"/>
          <p:nvPr/>
        </p:nvSpPr>
        <p:spPr>
          <a:xfrm>
            <a:off x="5576702" y="3887050"/>
            <a:ext cx="492443" cy="276999"/>
          </a:xfrm>
          <a:prstGeom prst="rect">
            <a:avLst/>
          </a:prstGeom>
          <a:noFill/>
        </p:spPr>
        <p:txBody>
          <a:bodyPr wrap="none" rtlCol="0">
            <a:spAutoFit/>
          </a:bodyPr>
          <a:lstStyle/>
          <a:p>
            <a:r>
              <a:rPr lang="ja-JP" altLang="en-US" sz="1200" dirty="0">
                <a:latin typeface="ＭＳ Ｐゴシック" panose="020B0600070205080204" pitchFamily="50" charset="-128"/>
                <a:ea typeface="ＭＳ Ｐゴシック" panose="020B0600070205080204" pitchFamily="50" charset="-128"/>
              </a:rPr>
              <a:t>双腕</a:t>
            </a:r>
          </a:p>
        </p:txBody>
      </p:sp>
      <p:sp>
        <p:nvSpPr>
          <p:cNvPr id="55" name="テキスト ボックス 54">
            <a:extLst>
              <a:ext uri="{FF2B5EF4-FFF2-40B4-BE49-F238E27FC236}">
                <a16:creationId xmlns:a16="http://schemas.microsoft.com/office/drawing/2014/main" id="{037DFCB6-0D01-4A81-ABA9-30CC4C4D7C27}"/>
              </a:ext>
            </a:extLst>
          </p:cNvPr>
          <p:cNvSpPr txBox="1"/>
          <p:nvPr/>
        </p:nvSpPr>
        <p:spPr>
          <a:xfrm>
            <a:off x="3955994" y="4977957"/>
            <a:ext cx="843501" cy="276999"/>
          </a:xfrm>
          <a:prstGeom prst="rect">
            <a:avLst/>
          </a:prstGeom>
          <a:noFill/>
        </p:spPr>
        <p:txBody>
          <a:bodyPr wrap="none" rtlCol="0">
            <a:spAutoFit/>
          </a:bodyPr>
          <a:lstStyle/>
          <a:p>
            <a:r>
              <a:rPr lang="ja-JP" altLang="en-US" sz="1200" dirty="0">
                <a:latin typeface="ＭＳ Ｐゴシック" panose="020B0600070205080204" pitchFamily="50" charset="-128"/>
                <a:ea typeface="ＭＳ Ｐゴシック" panose="020B0600070205080204" pitchFamily="50" charset="-128"/>
              </a:rPr>
              <a:t>ドラゴン型</a:t>
            </a:r>
          </a:p>
        </p:txBody>
      </p:sp>
      <p:sp>
        <p:nvSpPr>
          <p:cNvPr id="56" name="テキスト ボックス 55">
            <a:extLst>
              <a:ext uri="{FF2B5EF4-FFF2-40B4-BE49-F238E27FC236}">
                <a16:creationId xmlns:a16="http://schemas.microsoft.com/office/drawing/2014/main" id="{17EBF50C-B33D-4BE9-BB01-DF696D145BC6}"/>
              </a:ext>
            </a:extLst>
          </p:cNvPr>
          <p:cNvSpPr txBox="1"/>
          <p:nvPr/>
        </p:nvSpPr>
        <p:spPr>
          <a:xfrm>
            <a:off x="5252236" y="4977957"/>
            <a:ext cx="873957" cy="276999"/>
          </a:xfrm>
          <a:prstGeom prst="rect">
            <a:avLst/>
          </a:prstGeom>
          <a:noFill/>
        </p:spPr>
        <p:txBody>
          <a:bodyPr wrap="none" rtlCol="0">
            <a:spAutoFit/>
          </a:bodyPr>
          <a:lstStyle/>
          <a:p>
            <a:r>
              <a:rPr lang="ja-JP" altLang="en-US" sz="1200" dirty="0">
                <a:latin typeface="ＭＳ Ｐゴシック" panose="020B0600070205080204" pitchFamily="50" charset="-128"/>
                <a:ea typeface="ＭＳ Ｐゴシック" panose="020B0600070205080204" pitchFamily="50" charset="-128"/>
              </a:rPr>
              <a:t>ミニマル型</a:t>
            </a:r>
          </a:p>
        </p:txBody>
      </p:sp>
      <p:sp>
        <p:nvSpPr>
          <p:cNvPr id="58" name="五角形 57">
            <a:extLst>
              <a:ext uri="{FF2B5EF4-FFF2-40B4-BE49-F238E27FC236}">
                <a16:creationId xmlns:a16="http://schemas.microsoft.com/office/drawing/2014/main" id="{2CC3811B-5749-47C0-A4DC-5106DF2CB0BA}"/>
              </a:ext>
            </a:extLst>
          </p:cNvPr>
          <p:cNvSpPr/>
          <p:nvPr/>
        </p:nvSpPr>
        <p:spPr>
          <a:xfrm>
            <a:off x="5469607" y="3832303"/>
            <a:ext cx="135000" cy="135000"/>
          </a:xfrm>
          <a:prstGeom prst="pentagon">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60" name="楕円 59">
            <a:extLst>
              <a:ext uri="{FF2B5EF4-FFF2-40B4-BE49-F238E27FC236}">
                <a16:creationId xmlns:a16="http://schemas.microsoft.com/office/drawing/2014/main" id="{7AB0E333-16D3-43C2-80CB-1AE931B7CEB0}"/>
              </a:ext>
            </a:extLst>
          </p:cNvPr>
          <p:cNvSpPr/>
          <p:nvPr/>
        </p:nvSpPr>
        <p:spPr>
          <a:xfrm>
            <a:off x="3845353" y="5089187"/>
            <a:ext cx="108000" cy="72000"/>
          </a:xfrm>
          <a:prstGeom prst="ellipse">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62" name="楕円 61">
            <a:extLst>
              <a:ext uri="{FF2B5EF4-FFF2-40B4-BE49-F238E27FC236}">
                <a16:creationId xmlns:a16="http://schemas.microsoft.com/office/drawing/2014/main" id="{3D52CD83-88D9-4B1D-895C-9CF08883C976}"/>
              </a:ext>
            </a:extLst>
          </p:cNvPr>
          <p:cNvSpPr/>
          <p:nvPr/>
        </p:nvSpPr>
        <p:spPr>
          <a:xfrm>
            <a:off x="5157686" y="5063785"/>
            <a:ext cx="108000" cy="108000"/>
          </a:xfrm>
          <a:prstGeom prst="ellipse">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63" name="正方形/長方形 62">
            <a:extLst>
              <a:ext uri="{FF2B5EF4-FFF2-40B4-BE49-F238E27FC236}">
                <a16:creationId xmlns:a16="http://schemas.microsoft.com/office/drawing/2014/main" id="{67BBB8BA-F6BE-4FA4-9556-87EEE0651677}"/>
              </a:ext>
            </a:extLst>
          </p:cNvPr>
          <p:cNvSpPr/>
          <p:nvPr/>
        </p:nvSpPr>
        <p:spPr>
          <a:xfrm>
            <a:off x="4968320" y="3834873"/>
            <a:ext cx="108000" cy="108000"/>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4" name="二等辺三角形 3">
            <a:extLst>
              <a:ext uri="{FF2B5EF4-FFF2-40B4-BE49-F238E27FC236}">
                <a16:creationId xmlns:a16="http://schemas.microsoft.com/office/drawing/2014/main" id="{56A5FC3D-57F1-4DC2-8E33-F037F6ABE8F5}"/>
              </a:ext>
            </a:extLst>
          </p:cNvPr>
          <p:cNvSpPr/>
          <p:nvPr/>
        </p:nvSpPr>
        <p:spPr>
          <a:xfrm>
            <a:off x="3776148" y="3843871"/>
            <a:ext cx="144000" cy="144000"/>
          </a:xfrm>
          <a:prstGeom prst="triangl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4" name="二等辺三角形 63">
            <a:extLst>
              <a:ext uri="{FF2B5EF4-FFF2-40B4-BE49-F238E27FC236}">
                <a16:creationId xmlns:a16="http://schemas.microsoft.com/office/drawing/2014/main" id="{8D1A8685-824B-4B01-9D88-E6605AA80C6B}"/>
              </a:ext>
            </a:extLst>
          </p:cNvPr>
          <p:cNvSpPr/>
          <p:nvPr/>
        </p:nvSpPr>
        <p:spPr>
          <a:xfrm flipV="1">
            <a:off x="4368815" y="3852340"/>
            <a:ext cx="144000" cy="144000"/>
          </a:xfrm>
          <a:prstGeom prst="triangl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186035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4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D608CD-16B3-4EBC-DF75-5B653E965159}"/>
            </a:ext>
          </a:extLst>
        </p:cNvPr>
        <p:cNvGrpSpPr/>
        <p:nvPr/>
      </p:nvGrpSpPr>
      <p:grpSpPr>
        <a:xfrm>
          <a:off x="0" y="0"/>
          <a:ext cx="0" cy="0"/>
          <a:chOff x="0" y="0"/>
          <a:chExt cx="0" cy="0"/>
        </a:xfrm>
      </p:grpSpPr>
      <p:sp>
        <p:nvSpPr>
          <p:cNvPr id="51" name="タイトル 1">
            <a:extLst>
              <a:ext uri="{FF2B5EF4-FFF2-40B4-BE49-F238E27FC236}">
                <a16:creationId xmlns:a16="http://schemas.microsoft.com/office/drawing/2014/main" id="{1B102DEF-CC8B-04BC-23C3-D31FCABFAB5F}"/>
              </a:ext>
            </a:extLst>
          </p:cNvPr>
          <p:cNvSpPr>
            <a:spLocks noGrp="1"/>
          </p:cNvSpPr>
          <p:nvPr>
            <p:ph type="title"/>
          </p:nvPr>
        </p:nvSpPr>
        <p:spPr>
          <a:xfrm>
            <a:off x="628650" y="108276"/>
            <a:ext cx="7886700" cy="1325563"/>
          </a:xfrm>
        </p:spPr>
        <p:txBody>
          <a:bodyPr>
            <a:normAutofit/>
          </a:bodyPr>
          <a:lstStyle/>
          <a:p>
            <a:r>
              <a:rPr lang="ja-JP" altLang="en-US" dirty="0">
                <a:latin typeface="ＭＳ Ｐゴシック" panose="020B0600070205080204" pitchFamily="50" charset="-128"/>
                <a:ea typeface="ＭＳ Ｐゴシック" panose="020B0600070205080204" pitchFamily="50" charset="-128"/>
              </a:rPr>
              <a:t>多目的最適化で得られた</a:t>
            </a:r>
            <a:br>
              <a:rPr lang="en-US" altLang="ja-JP" dirty="0">
                <a:latin typeface="ＭＳ Ｐゴシック" panose="020B0600070205080204" pitchFamily="50" charset="-128"/>
                <a:ea typeface="ＭＳ Ｐゴシック" panose="020B0600070205080204" pitchFamily="50" charset="-128"/>
              </a:rPr>
            </a:br>
            <a:r>
              <a:rPr lang="ja-JP" altLang="en-US" dirty="0">
                <a:latin typeface="ＭＳ Ｐゴシック" panose="020B0600070205080204" pitchFamily="50" charset="-128"/>
                <a:ea typeface="ＭＳ Ｐゴシック" panose="020B0600070205080204" pitchFamily="50" charset="-128"/>
              </a:rPr>
              <a:t>配分プラン</a:t>
            </a:r>
          </a:p>
        </p:txBody>
      </p:sp>
      <p:pic>
        <p:nvPicPr>
          <p:cNvPr id="2" name="Picture 4">
            <a:extLst>
              <a:ext uri="{FF2B5EF4-FFF2-40B4-BE49-F238E27FC236}">
                <a16:creationId xmlns:a16="http://schemas.microsoft.com/office/drawing/2014/main" id="{98400233-7B0F-47FB-ACA9-C9A4C82B37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3355" y="3059625"/>
            <a:ext cx="4517626" cy="3430800"/>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a:extLst>
              <a:ext uri="{FF2B5EF4-FFF2-40B4-BE49-F238E27FC236}">
                <a16:creationId xmlns:a16="http://schemas.microsoft.com/office/drawing/2014/main" id="{B8AD5DE8-006D-BC0A-2118-C0CF141DEDC8}"/>
              </a:ext>
            </a:extLst>
          </p:cNvPr>
          <p:cNvSpPr txBox="1"/>
          <p:nvPr/>
        </p:nvSpPr>
        <p:spPr>
          <a:xfrm>
            <a:off x="1968170" y="6346927"/>
            <a:ext cx="1107996" cy="369332"/>
          </a:xfrm>
          <a:prstGeom prst="rect">
            <a:avLst/>
          </a:prstGeom>
          <a:noFill/>
        </p:spPr>
        <p:txBody>
          <a:bodyPr wrap="none" rtlCol="0">
            <a:spAutoFit/>
          </a:bodyPr>
          <a:lstStyle/>
          <a:p>
            <a:r>
              <a:rPr lang="ja-JP" altLang="en-US" dirty="0">
                <a:latin typeface="ＭＳ Ｐゴシック" panose="020B0600070205080204" pitchFamily="50" charset="-128"/>
                <a:ea typeface="ＭＳ Ｐゴシック" panose="020B0600070205080204" pitchFamily="50" charset="-128"/>
              </a:rPr>
              <a:t>運搬効率</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6" name="テキスト ボックス 5">
            <a:extLst>
              <a:ext uri="{FF2B5EF4-FFF2-40B4-BE49-F238E27FC236}">
                <a16:creationId xmlns:a16="http://schemas.microsoft.com/office/drawing/2014/main" id="{45568499-51A1-863A-7FB5-E60751444FD1}"/>
              </a:ext>
            </a:extLst>
          </p:cNvPr>
          <p:cNvSpPr txBox="1"/>
          <p:nvPr/>
        </p:nvSpPr>
        <p:spPr>
          <a:xfrm>
            <a:off x="284202" y="2756551"/>
            <a:ext cx="1107996" cy="369332"/>
          </a:xfrm>
          <a:prstGeom prst="rect">
            <a:avLst/>
          </a:prstGeom>
          <a:noFill/>
        </p:spPr>
        <p:txBody>
          <a:bodyPr wrap="none" rtlCol="0">
            <a:spAutoFit/>
          </a:bodyPr>
          <a:lstStyle/>
          <a:p>
            <a:r>
              <a:rPr lang="ja-JP" altLang="en-US" dirty="0">
                <a:latin typeface="ＭＳ Ｐゴシック" panose="020B0600070205080204" pitchFamily="50" charset="-128"/>
                <a:ea typeface="ＭＳ Ｐゴシック" panose="020B0600070205080204" pitchFamily="50" charset="-128"/>
              </a:rPr>
              <a:t>加工効率</a:t>
            </a:r>
            <a:endParaRPr kumimoji="1" lang="ja-JP" altLang="en-US" dirty="0">
              <a:latin typeface="ＭＳ Ｐゴシック" panose="020B0600070205080204" pitchFamily="50" charset="-128"/>
              <a:ea typeface="ＭＳ Ｐゴシック" panose="020B0600070205080204" pitchFamily="50" charset="-128"/>
            </a:endParaRPr>
          </a:p>
        </p:txBody>
      </p:sp>
      <p:graphicFrame>
        <p:nvGraphicFramePr>
          <p:cNvPr id="7" name="表 6">
            <a:extLst>
              <a:ext uri="{FF2B5EF4-FFF2-40B4-BE49-F238E27FC236}">
                <a16:creationId xmlns:a16="http://schemas.microsoft.com/office/drawing/2014/main" id="{E3DA3638-2C11-4E19-FF35-E143A2253574}"/>
              </a:ext>
            </a:extLst>
          </p:cNvPr>
          <p:cNvGraphicFramePr>
            <a:graphicFrameLocks noGrp="1"/>
          </p:cNvGraphicFramePr>
          <p:nvPr>
            <p:extLst>
              <p:ext uri="{D42A27DB-BD31-4B8C-83A1-F6EECF244321}">
                <p14:modId xmlns:p14="http://schemas.microsoft.com/office/powerpoint/2010/main" val="544095649"/>
              </p:ext>
            </p:extLst>
          </p:nvPr>
        </p:nvGraphicFramePr>
        <p:xfrm>
          <a:off x="5274870" y="3208075"/>
          <a:ext cx="3152806" cy="2225040"/>
        </p:xfrm>
        <a:graphic>
          <a:graphicData uri="http://schemas.openxmlformats.org/drawingml/2006/table">
            <a:tbl>
              <a:tblPr firstRow="1" bandRow="1">
                <a:tableStyleId>{5C22544A-7EE6-4342-B048-85BDC9FD1C3A}</a:tableStyleId>
              </a:tblPr>
              <a:tblGrid>
                <a:gridCol w="1139758">
                  <a:extLst>
                    <a:ext uri="{9D8B030D-6E8A-4147-A177-3AD203B41FA5}">
                      <a16:colId xmlns:a16="http://schemas.microsoft.com/office/drawing/2014/main" val="2582532149"/>
                    </a:ext>
                  </a:extLst>
                </a:gridCol>
                <a:gridCol w="503262">
                  <a:extLst>
                    <a:ext uri="{9D8B030D-6E8A-4147-A177-3AD203B41FA5}">
                      <a16:colId xmlns:a16="http://schemas.microsoft.com/office/drawing/2014/main" val="3799366836"/>
                    </a:ext>
                  </a:extLst>
                </a:gridCol>
                <a:gridCol w="503262">
                  <a:extLst>
                    <a:ext uri="{9D8B030D-6E8A-4147-A177-3AD203B41FA5}">
                      <a16:colId xmlns:a16="http://schemas.microsoft.com/office/drawing/2014/main" val="1548344513"/>
                    </a:ext>
                  </a:extLst>
                </a:gridCol>
                <a:gridCol w="503262">
                  <a:extLst>
                    <a:ext uri="{9D8B030D-6E8A-4147-A177-3AD203B41FA5}">
                      <a16:colId xmlns:a16="http://schemas.microsoft.com/office/drawing/2014/main" val="3114899878"/>
                    </a:ext>
                  </a:extLst>
                </a:gridCol>
                <a:gridCol w="503262">
                  <a:extLst>
                    <a:ext uri="{9D8B030D-6E8A-4147-A177-3AD203B41FA5}">
                      <a16:colId xmlns:a16="http://schemas.microsoft.com/office/drawing/2014/main" val="739056895"/>
                    </a:ext>
                  </a:extLst>
                </a:gridCol>
              </a:tblGrid>
              <a:tr h="370840">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ja-JP" altLang="en-US" sz="1600" b="0" dirty="0">
                          <a:solidFill>
                            <a:schemeClr val="tx1"/>
                          </a:solidFill>
                          <a:latin typeface="ＭＳ Ｐゴシック" panose="020B0600070205080204" pitchFamily="50" charset="-128"/>
                          <a:ea typeface="ＭＳ Ｐゴシック" panose="020B0600070205080204" pitchFamily="50" charset="-128"/>
                        </a:rPr>
                        <a:t>三脚単腕</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US" altLang="ja-JP" sz="1600" b="0" dirty="0">
                          <a:solidFill>
                            <a:schemeClr val="tx1"/>
                          </a:solidFill>
                          <a:latin typeface="ＭＳ Ｐゴシック" panose="020B0600070205080204" pitchFamily="50" charset="-128"/>
                          <a:ea typeface="ＭＳ Ｐゴシック" panose="020B0600070205080204" pitchFamily="50" charset="-128"/>
                        </a:rPr>
                        <a:t>0</a:t>
                      </a:r>
                      <a:endParaRPr lang="ja-JP" altLang="en-US" sz="1600" b="0" dirty="0">
                        <a:solidFill>
                          <a:schemeClr val="tx1"/>
                        </a:solidFill>
                        <a:latin typeface="ＭＳ Ｐゴシック" panose="020B0600070205080204" pitchFamily="50" charset="-128"/>
                        <a:ea typeface="ＭＳ Ｐゴシック" panose="020B0600070205080204"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US" altLang="ja-JP" sz="1600" b="0" dirty="0">
                          <a:solidFill>
                            <a:schemeClr val="tx1"/>
                          </a:solidFill>
                          <a:latin typeface="ＭＳ Ｐゴシック" panose="020B0600070205080204" pitchFamily="50" charset="-128"/>
                          <a:ea typeface="ＭＳ Ｐゴシック" panose="020B0600070205080204" pitchFamily="50" charset="-128"/>
                        </a:rPr>
                        <a:t>0</a:t>
                      </a:r>
                      <a:endParaRPr lang="ja-JP" altLang="en-US" sz="1600" b="0" dirty="0">
                        <a:solidFill>
                          <a:schemeClr val="tx1"/>
                        </a:solidFill>
                        <a:latin typeface="ＭＳ Ｐゴシック" panose="020B0600070205080204" pitchFamily="50" charset="-128"/>
                        <a:ea typeface="ＭＳ Ｐゴシック" panose="020B0600070205080204"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US" altLang="ja-JP" sz="1600" b="0" dirty="0">
                          <a:solidFill>
                            <a:schemeClr val="tx1"/>
                          </a:solidFill>
                          <a:latin typeface="ＭＳ Ｐゴシック" panose="020B0600070205080204" pitchFamily="50" charset="-128"/>
                          <a:ea typeface="ＭＳ Ｐゴシック" panose="020B0600070205080204" pitchFamily="50" charset="-128"/>
                        </a:rPr>
                        <a:t>0</a:t>
                      </a:r>
                      <a:endParaRPr lang="ja-JP" altLang="en-US" sz="1600" b="0" dirty="0">
                        <a:solidFill>
                          <a:schemeClr val="tx1"/>
                        </a:solidFill>
                        <a:latin typeface="ＭＳ Ｐゴシック" panose="020B0600070205080204" pitchFamily="50" charset="-128"/>
                        <a:ea typeface="ＭＳ Ｐゴシック" panose="020B0600070205080204"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US" altLang="ja-JP" sz="1600" b="0" dirty="0">
                          <a:solidFill>
                            <a:schemeClr val="tx1"/>
                          </a:solidFill>
                          <a:latin typeface="ＭＳ Ｐゴシック" panose="020B0600070205080204" pitchFamily="50" charset="-128"/>
                          <a:ea typeface="ＭＳ Ｐゴシック" panose="020B0600070205080204" pitchFamily="50" charset="-128"/>
                        </a:rPr>
                        <a:t>0</a:t>
                      </a:r>
                      <a:endParaRPr lang="ja-JP" altLang="en-US" sz="1600" b="0" dirty="0">
                        <a:solidFill>
                          <a:schemeClr val="tx1"/>
                        </a:solidFill>
                        <a:latin typeface="ＭＳ Ｐゴシック" panose="020B0600070205080204" pitchFamily="50" charset="-128"/>
                        <a:ea typeface="ＭＳ Ｐゴシック" panose="020B0600070205080204"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476380627"/>
                  </a:ext>
                </a:extLst>
              </a:tr>
              <a:tr h="370840">
                <a:tc>
                  <a:txBody>
                    <a:bodyPr/>
                    <a:lstStyle/>
                    <a:p>
                      <a:pPr marL="0" lvl="1" indent="0" algn="ctr">
                        <a:buFontTx/>
                        <a:buNone/>
                      </a:pPr>
                      <a:r>
                        <a:rPr lang="ja-JP" altLang="en-US" sz="1600" b="0" dirty="0">
                          <a:solidFill>
                            <a:schemeClr val="tx1"/>
                          </a:solidFill>
                          <a:latin typeface="ＭＳ Ｐゴシック" panose="020B0600070205080204" pitchFamily="50" charset="-128"/>
                          <a:ea typeface="ＭＳ Ｐゴシック" panose="020B0600070205080204" pitchFamily="50" charset="-128"/>
                        </a:rPr>
                        <a:t>三脚双腕</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a:txBody>
                    <a:bodyPr/>
                    <a:lstStyle/>
                    <a:p>
                      <a:pPr marL="0" lvl="1" indent="0" algn="ctr">
                        <a:buFontTx/>
                        <a:buNone/>
                      </a:pPr>
                      <a:r>
                        <a:rPr lang="en-US" altLang="ja-JP" sz="1600" b="0" dirty="0">
                          <a:solidFill>
                            <a:schemeClr val="tx1"/>
                          </a:solidFill>
                          <a:latin typeface="ＭＳ Ｐゴシック" panose="020B0600070205080204" pitchFamily="50" charset="-128"/>
                          <a:ea typeface="ＭＳ Ｐゴシック" panose="020B0600070205080204" pitchFamily="50" charset="-128"/>
                        </a:rPr>
                        <a:t>0</a:t>
                      </a:r>
                      <a:endParaRPr lang="ja-JP" altLang="en-US" sz="1600" b="0" dirty="0">
                        <a:solidFill>
                          <a:schemeClr val="tx1"/>
                        </a:solidFill>
                        <a:latin typeface="ＭＳ Ｐゴシック" panose="020B0600070205080204" pitchFamily="50" charset="-128"/>
                        <a:ea typeface="ＭＳ Ｐゴシック" panose="020B0600070205080204"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a:txBody>
                    <a:bodyPr/>
                    <a:lstStyle/>
                    <a:p>
                      <a:pPr marL="0" lvl="1" indent="0" algn="ctr">
                        <a:buFontTx/>
                        <a:buNone/>
                      </a:pPr>
                      <a:r>
                        <a:rPr lang="en-US" altLang="ja-JP" sz="1600" b="0" dirty="0">
                          <a:solidFill>
                            <a:schemeClr val="tx1"/>
                          </a:solidFill>
                          <a:latin typeface="ＭＳ Ｐゴシック" panose="020B0600070205080204" pitchFamily="50" charset="-128"/>
                          <a:ea typeface="ＭＳ Ｐゴシック" panose="020B0600070205080204" pitchFamily="50" charset="-128"/>
                        </a:rPr>
                        <a:t>0</a:t>
                      </a:r>
                      <a:endParaRPr lang="ja-JP" altLang="en-US" sz="1600" b="0" dirty="0">
                        <a:solidFill>
                          <a:schemeClr val="tx1"/>
                        </a:solidFill>
                        <a:latin typeface="ＭＳ Ｐゴシック" panose="020B0600070205080204" pitchFamily="50" charset="-128"/>
                        <a:ea typeface="ＭＳ Ｐゴシック" panose="020B0600070205080204"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a:txBody>
                    <a:bodyPr/>
                    <a:lstStyle/>
                    <a:p>
                      <a:pPr marL="0" lvl="1" indent="0" algn="ctr">
                        <a:buFontTx/>
                        <a:buNone/>
                      </a:pPr>
                      <a:r>
                        <a:rPr lang="en-US" altLang="ja-JP" sz="1600" b="0" dirty="0">
                          <a:solidFill>
                            <a:schemeClr val="tx1"/>
                          </a:solidFill>
                          <a:latin typeface="ＭＳ Ｐゴシック" panose="020B0600070205080204" pitchFamily="50" charset="-128"/>
                          <a:ea typeface="ＭＳ Ｐゴシック" panose="020B0600070205080204" pitchFamily="50" charset="-128"/>
                        </a:rPr>
                        <a:t>0</a:t>
                      </a:r>
                      <a:endParaRPr lang="ja-JP" altLang="en-US" sz="1600" b="0" dirty="0">
                        <a:solidFill>
                          <a:schemeClr val="tx1"/>
                        </a:solidFill>
                        <a:latin typeface="ＭＳ Ｐゴシック" panose="020B0600070205080204" pitchFamily="50" charset="-128"/>
                        <a:ea typeface="ＭＳ Ｐゴシック" panose="020B0600070205080204"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a:txBody>
                    <a:bodyPr/>
                    <a:lstStyle/>
                    <a:p>
                      <a:pPr marL="0" lvl="1" indent="0" algn="ctr">
                        <a:buFontTx/>
                        <a:buNone/>
                      </a:pPr>
                      <a:r>
                        <a:rPr lang="en-US" altLang="ja-JP" sz="1600" b="0" dirty="0">
                          <a:solidFill>
                            <a:schemeClr val="tx1"/>
                          </a:solidFill>
                          <a:latin typeface="ＭＳ Ｐゴシック" panose="020B0600070205080204" pitchFamily="50" charset="-128"/>
                          <a:ea typeface="ＭＳ Ｐゴシック" panose="020B0600070205080204" pitchFamily="50" charset="-128"/>
                        </a:rPr>
                        <a:t>1</a:t>
                      </a:r>
                      <a:endParaRPr lang="ja-JP" altLang="en-US" sz="1600" b="0" dirty="0">
                        <a:solidFill>
                          <a:schemeClr val="tx1"/>
                        </a:solidFill>
                        <a:latin typeface="ＭＳ Ｐゴシック" panose="020B0600070205080204" pitchFamily="50" charset="-128"/>
                        <a:ea typeface="ＭＳ Ｐゴシック" panose="020B0600070205080204"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654007078"/>
                  </a:ext>
                </a:extLst>
              </a:tr>
              <a:tr h="370840">
                <a:tc>
                  <a:txBody>
                    <a:bodyPr/>
                    <a:lstStyle/>
                    <a:p>
                      <a:pPr marL="0" lvl="1" indent="0" algn="ctr">
                        <a:buFontTx/>
                        <a:buNone/>
                      </a:pPr>
                      <a:r>
                        <a:rPr lang="ja-JP" altLang="en-US" sz="1600" b="0" dirty="0">
                          <a:solidFill>
                            <a:schemeClr val="tx1"/>
                          </a:solidFill>
                          <a:latin typeface="ＭＳ Ｐゴシック" panose="020B0600070205080204" pitchFamily="50" charset="-128"/>
                          <a:ea typeface="ＭＳ Ｐゴシック" panose="020B0600070205080204" pitchFamily="50" charset="-128"/>
                        </a:rPr>
                        <a:t>四脚単腕</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lvl="1" indent="0" algn="ctr">
                        <a:buFontTx/>
                        <a:buNone/>
                      </a:pPr>
                      <a:r>
                        <a:rPr lang="en-US" altLang="ja-JP" sz="1600" b="0" dirty="0">
                          <a:solidFill>
                            <a:schemeClr val="tx1"/>
                          </a:solidFill>
                          <a:latin typeface="ＭＳ Ｐゴシック" panose="020B0600070205080204" pitchFamily="50" charset="-128"/>
                          <a:ea typeface="ＭＳ Ｐゴシック" panose="020B0600070205080204" pitchFamily="50" charset="-128"/>
                        </a:rPr>
                        <a:t>0</a:t>
                      </a:r>
                      <a:endParaRPr lang="ja-JP" altLang="en-US" sz="1600" b="0" dirty="0">
                        <a:solidFill>
                          <a:schemeClr val="tx1"/>
                        </a:solidFill>
                        <a:latin typeface="ＭＳ Ｐゴシック" panose="020B0600070205080204" pitchFamily="50" charset="-128"/>
                        <a:ea typeface="ＭＳ Ｐゴシック" panose="020B0600070205080204"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lvl="1" indent="0" algn="ctr">
                        <a:buFontTx/>
                        <a:buNone/>
                      </a:pPr>
                      <a:r>
                        <a:rPr lang="en-US" altLang="ja-JP" sz="1600" b="0" dirty="0">
                          <a:solidFill>
                            <a:schemeClr val="tx1"/>
                          </a:solidFill>
                          <a:latin typeface="ＭＳ Ｐゴシック" panose="020B0600070205080204" pitchFamily="50" charset="-128"/>
                          <a:ea typeface="ＭＳ Ｐゴシック" panose="020B0600070205080204" pitchFamily="50" charset="-128"/>
                        </a:rPr>
                        <a:t>0</a:t>
                      </a:r>
                      <a:endParaRPr lang="ja-JP" altLang="en-US" sz="1600" b="0" dirty="0">
                        <a:solidFill>
                          <a:schemeClr val="tx1"/>
                        </a:solidFill>
                        <a:latin typeface="ＭＳ Ｐゴシック" panose="020B0600070205080204" pitchFamily="50" charset="-128"/>
                        <a:ea typeface="ＭＳ Ｐゴシック" panose="020B0600070205080204"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lvl="1" indent="0" algn="ctr">
                        <a:buFontTx/>
                        <a:buNone/>
                      </a:pPr>
                      <a:r>
                        <a:rPr lang="en-US" altLang="ja-JP" sz="1600" b="0" dirty="0">
                          <a:solidFill>
                            <a:schemeClr val="tx1"/>
                          </a:solidFill>
                          <a:latin typeface="ＭＳ Ｐゴシック" panose="020B0600070205080204" pitchFamily="50" charset="-128"/>
                          <a:ea typeface="ＭＳ Ｐゴシック" panose="020B0600070205080204" pitchFamily="50" charset="-128"/>
                        </a:rPr>
                        <a:t>0</a:t>
                      </a:r>
                      <a:endParaRPr lang="ja-JP" altLang="en-US" sz="1600" b="0" dirty="0">
                        <a:solidFill>
                          <a:schemeClr val="tx1"/>
                        </a:solidFill>
                        <a:latin typeface="ＭＳ Ｐゴシック" panose="020B0600070205080204" pitchFamily="50" charset="-128"/>
                        <a:ea typeface="ＭＳ Ｐゴシック" panose="020B0600070205080204"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lvl="1" indent="0" algn="ctr">
                        <a:buFontTx/>
                        <a:buNone/>
                      </a:pPr>
                      <a:r>
                        <a:rPr lang="en-US" altLang="ja-JP" sz="1600" b="0" dirty="0">
                          <a:solidFill>
                            <a:schemeClr val="tx1"/>
                          </a:solidFill>
                          <a:latin typeface="ＭＳ Ｐゴシック" panose="020B0600070205080204" pitchFamily="50" charset="-128"/>
                          <a:ea typeface="ＭＳ Ｐゴシック" panose="020B0600070205080204" pitchFamily="50" charset="-128"/>
                        </a:rPr>
                        <a:t>0</a:t>
                      </a:r>
                      <a:endParaRPr lang="ja-JP" altLang="en-US" sz="1600" b="0" dirty="0">
                        <a:solidFill>
                          <a:schemeClr val="tx1"/>
                        </a:solidFill>
                        <a:latin typeface="ＭＳ Ｐゴシック" panose="020B0600070205080204" pitchFamily="50" charset="-128"/>
                        <a:ea typeface="ＭＳ Ｐゴシック" panose="020B0600070205080204"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461383029"/>
                  </a:ext>
                </a:extLst>
              </a:tr>
              <a:tr h="370840">
                <a:tc>
                  <a:txBody>
                    <a:bodyPr/>
                    <a:lstStyle/>
                    <a:p>
                      <a:pPr marL="0" lvl="1" indent="0" algn="ctr">
                        <a:buFontTx/>
                        <a:buNone/>
                      </a:pPr>
                      <a:r>
                        <a:rPr lang="ja-JP" altLang="en-US" sz="1600" b="0" dirty="0">
                          <a:solidFill>
                            <a:schemeClr val="tx1"/>
                          </a:solidFill>
                          <a:latin typeface="ＭＳ Ｐゴシック" panose="020B0600070205080204" pitchFamily="50" charset="-128"/>
                          <a:ea typeface="ＭＳ Ｐゴシック" panose="020B0600070205080204" pitchFamily="50" charset="-128"/>
                        </a:rPr>
                        <a:t>四脚双腕</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lvl="1" indent="0" algn="ctr">
                        <a:buFontTx/>
                        <a:buNone/>
                      </a:pPr>
                      <a:r>
                        <a:rPr lang="en-US" altLang="ja-JP" sz="1600" b="0" dirty="0">
                          <a:solidFill>
                            <a:schemeClr val="tx1"/>
                          </a:solidFill>
                          <a:latin typeface="ＭＳ Ｐゴシック" panose="020B0600070205080204" pitchFamily="50" charset="-128"/>
                          <a:ea typeface="ＭＳ Ｐゴシック" panose="020B0600070205080204" pitchFamily="50" charset="-128"/>
                        </a:rPr>
                        <a:t>5</a:t>
                      </a:r>
                      <a:endParaRPr lang="ja-JP" altLang="en-US" sz="1600" b="0" dirty="0">
                        <a:solidFill>
                          <a:schemeClr val="tx1"/>
                        </a:solidFill>
                        <a:latin typeface="ＭＳ Ｐゴシック" panose="020B0600070205080204" pitchFamily="50" charset="-128"/>
                        <a:ea typeface="ＭＳ Ｐゴシック" panose="020B0600070205080204"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lvl="1" indent="0" algn="ctr">
                        <a:buFontTx/>
                        <a:buNone/>
                      </a:pPr>
                      <a:r>
                        <a:rPr lang="en-US" altLang="ja-JP" sz="1600" b="0" dirty="0">
                          <a:solidFill>
                            <a:schemeClr val="tx1"/>
                          </a:solidFill>
                          <a:latin typeface="ＭＳ Ｐゴシック" panose="020B0600070205080204" pitchFamily="50" charset="-128"/>
                          <a:ea typeface="ＭＳ Ｐゴシック" panose="020B0600070205080204" pitchFamily="50" charset="-128"/>
                        </a:rPr>
                        <a:t>5</a:t>
                      </a:r>
                      <a:endParaRPr lang="ja-JP" altLang="en-US" sz="1600" b="0" dirty="0">
                        <a:solidFill>
                          <a:schemeClr val="tx1"/>
                        </a:solidFill>
                        <a:latin typeface="ＭＳ Ｐゴシック" panose="020B0600070205080204" pitchFamily="50" charset="-128"/>
                        <a:ea typeface="ＭＳ Ｐゴシック" panose="020B0600070205080204"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lvl="1" indent="0" algn="ctr">
                        <a:buFontTx/>
                        <a:buNone/>
                      </a:pPr>
                      <a:r>
                        <a:rPr lang="en-US" altLang="ja-JP" sz="1600" b="0" dirty="0">
                          <a:solidFill>
                            <a:schemeClr val="tx1"/>
                          </a:solidFill>
                          <a:latin typeface="ＭＳ Ｐゴシック" panose="020B0600070205080204" pitchFamily="50" charset="-128"/>
                          <a:ea typeface="ＭＳ Ｐゴシック" panose="020B0600070205080204" pitchFamily="50" charset="-128"/>
                        </a:rPr>
                        <a:t>5</a:t>
                      </a:r>
                      <a:endParaRPr lang="ja-JP" altLang="en-US" sz="1600" b="0" dirty="0">
                        <a:solidFill>
                          <a:schemeClr val="tx1"/>
                        </a:solidFill>
                        <a:latin typeface="ＭＳ Ｐゴシック" panose="020B0600070205080204" pitchFamily="50" charset="-128"/>
                        <a:ea typeface="ＭＳ Ｐゴシック" panose="020B0600070205080204"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lvl="1" indent="0" algn="ctr">
                        <a:buFontTx/>
                        <a:buNone/>
                      </a:pPr>
                      <a:r>
                        <a:rPr lang="en-US" altLang="ja-JP" sz="1600" b="0" dirty="0">
                          <a:solidFill>
                            <a:schemeClr val="tx1"/>
                          </a:solidFill>
                          <a:latin typeface="ＭＳ Ｐゴシック" panose="020B0600070205080204" pitchFamily="50" charset="-128"/>
                          <a:ea typeface="ＭＳ Ｐゴシック" panose="020B0600070205080204" pitchFamily="50" charset="-128"/>
                        </a:rPr>
                        <a:t>4</a:t>
                      </a:r>
                      <a:endParaRPr lang="ja-JP" altLang="en-US" sz="1600" b="0" dirty="0">
                        <a:solidFill>
                          <a:schemeClr val="tx1"/>
                        </a:solidFill>
                        <a:latin typeface="ＭＳ Ｐゴシック" panose="020B0600070205080204" pitchFamily="50" charset="-128"/>
                        <a:ea typeface="ＭＳ Ｐゴシック" panose="020B0600070205080204"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448119457"/>
                  </a:ext>
                </a:extLst>
              </a:tr>
              <a:tr h="370840">
                <a:tc>
                  <a:txBody>
                    <a:bodyPr/>
                    <a:lstStyle/>
                    <a:p>
                      <a:pPr marL="0" lvl="1" indent="0" algn="ctr">
                        <a:buFontTx/>
                        <a:buNone/>
                      </a:pPr>
                      <a:r>
                        <a:rPr lang="ja-JP" altLang="en-US" sz="1600" b="0" dirty="0">
                          <a:solidFill>
                            <a:schemeClr val="tx1"/>
                          </a:solidFill>
                          <a:latin typeface="ＭＳ Ｐゴシック" panose="020B0600070205080204" pitchFamily="50" charset="-128"/>
                          <a:ea typeface="ＭＳ Ｐゴシック" panose="020B0600070205080204" pitchFamily="50" charset="-128"/>
                        </a:rPr>
                        <a:t>ワーム型</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lvl="1" indent="0" algn="ctr">
                        <a:buFontTx/>
                        <a:buNone/>
                      </a:pPr>
                      <a:r>
                        <a:rPr lang="en-US" altLang="ja-JP" sz="1600" b="0" dirty="0">
                          <a:solidFill>
                            <a:schemeClr val="tx1"/>
                          </a:solidFill>
                          <a:latin typeface="ＭＳ Ｐゴシック" panose="020B0600070205080204" pitchFamily="50" charset="-128"/>
                          <a:ea typeface="ＭＳ Ｐゴシック" panose="020B0600070205080204" pitchFamily="50" charset="-128"/>
                        </a:rPr>
                        <a:t>3</a:t>
                      </a:r>
                      <a:endParaRPr lang="ja-JP" altLang="en-US" sz="1600" b="0" dirty="0">
                        <a:solidFill>
                          <a:schemeClr val="tx1"/>
                        </a:solidFill>
                        <a:latin typeface="ＭＳ Ｐゴシック" panose="020B0600070205080204" pitchFamily="50" charset="-128"/>
                        <a:ea typeface="ＭＳ Ｐゴシック" panose="020B0600070205080204"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lvl="1" indent="0" algn="ctr">
                        <a:buFontTx/>
                        <a:buNone/>
                      </a:pPr>
                      <a:r>
                        <a:rPr lang="en-US" altLang="ja-JP" sz="1600" b="0" dirty="0">
                          <a:solidFill>
                            <a:schemeClr val="tx1"/>
                          </a:solidFill>
                          <a:latin typeface="ＭＳ Ｐゴシック" panose="020B0600070205080204" pitchFamily="50" charset="-128"/>
                          <a:ea typeface="ＭＳ Ｐゴシック" panose="020B0600070205080204" pitchFamily="50" charset="-128"/>
                        </a:rPr>
                        <a:t>4</a:t>
                      </a:r>
                      <a:endParaRPr lang="ja-JP" altLang="en-US" sz="1600" b="0" dirty="0">
                        <a:solidFill>
                          <a:schemeClr val="tx1"/>
                        </a:solidFill>
                        <a:latin typeface="ＭＳ Ｐゴシック" panose="020B0600070205080204" pitchFamily="50" charset="-128"/>
                        <a:ea typeface="ＭＳ Ｐゴシック" panose="020B0600070205080204"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lvl="1" indent="0" algn="ctr">
                        <a:buFontTx/>
                        <a:buNone/>
                      </a:pPr>
                      <a:r>
                        <a:rPr lang="en-US" altLang="ja-JP" sz="1600" b="0" dirty="0">
                          <a:solidFill>
                            <a:schemeClr val="tx1"/>
                          </a:solidFill>
                          <a:latin typeface="ＭＳ Ｐゴシック" panose="020B0600070205080204" pitchFamily="50" charset="-128"/>
                          <a:ea typeface="ＭＳ Ｐゴシック" panose="020B0600070205080204" pitchFamily="50" charset="-128"/>
                        </a:rPr>
                        <a:t>5</a:t>
                      </a:r>
                      <a:endParaRPr lang="ja-JP" altLang="en-US" sz="1600" b="0" dirty="0">
                        <a:solidFill>
                          <a:schemeClr val="tx1"/>
                        </a:solidFill>
                        <a:latin typeface="ＭＳ Ｐゴシック" panose="020B0600070205080204" pitchFamily="50" charset="-128"/>
                        <a:ea typeface="ＭＳ Ｐゴシック" panose="020B0600070205080204"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lvl="1" indent="0" algn="ctr">
                        <a:buFontTx/>
                        <a:buNone/>
                      </a:pPr>
                      <a:r>
                        <a:rPr lang="en-US" altLang="ja-JP" sz="1600" b="0" dirty="0">
                          <a:solidFill>
                            <a:schemeClr val="tx1"/>
                          </a:solidFill>
                          <a:latin typeface="ＭＳ Ｐゴシック" panose="020B0600070205080204" pitchFamily="50" charset="-128"/>
                          <a:ea typeface="ＭＳ Ｐゴシック" panose="020B0600070205080204" pitchFamily="50" charset="-128"/>
                        </a:rPr>
                        <a:t>3</a:t>
                      </a:r>
                      <a:endParaRPr lang="ja-JP" altLang="en-US" sz="1600" b="0" dirty="0">
                        <a:solidFill>
                          <a:schemeClr val="tx1"/>
                        </a:solidFill>
                        <a:latin typeface="ＭＳ Ｐゴシック" panose="020B0600070205080204" pitchFamily="50" charset="-128"/>
                        <a:ea typeface="ＭＳ Ｐゴシック" panose="020B0600070205080204"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831817822"/>
                  </a:ext>
                </a:extLst>
              </a:tr>
              <a:tr h="370840">
                <a:tc>
                  <a:txBody>
                    <a:bodyPr/>
                    <a:lstStyle/>
                    <a:p>
                      <a:pPr marL="0" lvl="1" indent="0" algn="ctr">
                        <a:buFontTx/>
                        <a:buNone/>
                      </a:pPr>
                      <a:r>
                        <a:rPr lang="ja-JP" altLang="en-US" sz="1600" b="0" dirty="0">
                          <a:solidFill>
                            <a:schemeClr val="tx1"/>
                          </a:solidFill>
                          <a:latin typeface="ＭＳ Ｐゴシック" panose="020B0600070205080204" pitchFamily="50" charset="-128"/>
                          <a:ea typeface="ＭＳ Ｐゴシック" panose="020B0600070205080204" pitchFamily="50" charset="-128"/>
                        </a:rPr>
                        <a:t>手型</a:t>
                      </a:r>
                      <a:endParaRPr kumimoji="1" lang="ja-JP" altLang="en-US" sz="1600" b="0" dirty="0">
                        <a:solidFill>
                          <a:schemeClr val="tx1"/>
                        </a:solidFill>
                        <a:latin typeface="ＭＳ Ｐゴシック" panose="020B0600070205080204" pitchFamily="50" charset="-128"/>
                        <a:ea typeface="ＭＳ Ｐゴシック" panose="020B0600070205080204"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lvl="1" indent="0" algn="ctr">
                        <a:buFontTx/>
                        <a:buNone/>
                      </a:pPr>
                      <a:r>
                        <a:rPr kumimoji="1" lang="en-US" altLang="ja-JP" sz="1600" b="0" dirty="0">
                          <a:solidFill>
                            <a:schemeClr val="tx1"/>
                          </a:solidFill>
                          <a:latin typeface="ＭＳ Ｐゴシック" panose="020B0600070205080204" pitchFamily="50" charset="-128"/>
                          <a:ea typeface="ＭＳ Ｐゴシック" panose="020B0600070205080204" pitchFamily="50" charset="-128"/>
                        </a:rPr>
                        <a:t>4</a:t>
                      </a:r>
                      <a:endParaRPr kumimoji="1" lang="ja-JP" altLang="en-US" sz="1600" b="0" dirty="0">
                        <a:solidFill>
                          <a:schemeClr val="tx1"/>
                        </a:solidFill>
                        <a:latin typeface="ＭＳ Ｐゴシック" panose="020B0600070205080204" pitchFamily="50" charset="-128"/>
                        <a:ea typeface="ＭＳ Ｐゴシック" panose="020B0600070205080204"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lvl="1" indent="0" algn="ctr">
                        <a:buFontTx/>
                        <a:buNone/>
                      </a:pPr>
                      <a:r>
                        <a:rPr kumimoji="1" lang="en-US" altLang="ja-JP" sz="1600" b="0" dirty="0">
                          <a:solidFill>
                            <a:schemeClr val="tx1"/>
                          </a:solidFill>
                          <a:latin typeface="ＭＳ Ｐゴシック" panose="020B0600070205080204" pitchFamily="50" charset="-128"/>
                          <a:ea typeface="ＭＳ Ｐゴシック" panose="020B0600070205080204" pitchFamily="50" charset="-128"/>
                        </a:rPr>
                        <a:t>2</a:t>
                      </a:r>
                      <a:endParaRPr kumimoji="1" lang="ja-JP" altLang="en-US" sz="1600" b="0" dirty="0">
                        <a:solidFill>
                          <a:schemeClr val="tx1"/>
                        </a:solidFill>
                        <a:latin typeface="ＭＳ Ｐゴシック" panose="020B0600070205080204" pitchFamily="50" charset="-128"/>
                        <a:ea typeface="ＭＳ Ｐゴシック" panose="020B0600070205080204"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lvl="1" indent="0" algn="ctr">
                        <a:buFontTx/>
                        <a:buNone/>
                      </a:pPr>
                      <a:r>
                        <a:rPr kumimoji="1" lang="en-US" altLang="ja-JP" sz="1600" b="0" dirty="0">
                          <a:solidFill>
                            <a:schemeClr val="tx1"/>
                          </a:solidFill>
                          <a:latin typeface="ＭＳ Ｐゴシック" panose="020B0600070205080204" pitchFamily="50" charset="-128"/>
                          <a:ea typeface="ＭＳ Ｐゴシック" panose="020B0600070205080204" pitchFamily="50" charset="-128"/>
                        </a:rPr>
                        <a:t>0</a:t>
                      </a:r>
                      <a:endParaRPr kumimoji="1" lang="ja-JP" altLang="en-US" sz="1600" b="0" dirty="0">
                        <a:solidFill>
                          <a:schemeClr val="tx1"/>
                        </a:solidFill>
                        <a:latin typeface="ＭＳ Ｐゴシック" panose="020B0600070205080204" pitchFamily="50" charset="-128"/>
                        <a:ea typeface="ＭＳ Ｐゴシック" panose="020B0600070205080204"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lvl="1" indent="0" algn="ctr">
                        <a:buFontTx/>
                        <a:buNone/>
                      </a:pPr>
                      <a:r>
                        <a:rPr kumimoji="1" lang="en-US" altLang="ja-JP" sz="1600" b="0" dirty="0">
                          <a:solidFill>
                            <a:schemeClr val="tx1"/>
                          </a:solidFill>
                          <a:latin typeface="ＭＳ Ｐゴシック" panose="020B0600070205080204" pitchFamily="50" charset="-128"/>
                          <a:ea typeface="ＭＳ Ｐゴシック" panose="020B0600070205080204" pitchFamily="50" charset="-128"/>
                        </a:rPr>
                        <a:t>5</a:t>
                      </a:r>
                      <a:endParaRPr kumimoji="1" lang="ja-JP" altLang="en-US" sz="1600" b="0" dirty="0">
                        <a:solidFill>
                          <a:schemeClr val="tx1"/>
                        </a:solidFill>
                        <a:latin typeface="ＭＳ Ｐゴシック" panose="020B0600070205080204" pitchFamily="50" charset="-128"/>
                        <a:ea typeface="ＭＳ Ｐゴシック" panose="020B0600070205080204"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482511978"/>
                  </a:ext>
                </a:extLst>
              </a:tr>
            </a:tbl>
          </a:graphicData>
        </a:graphic>
      </p:graphicFrame>
      <p:sp>
        <p:nvSpPr>
          <p:cNvPr id="8" name="フリーフォーム: 図形 36">
            <a:extLst>
              <a:ext uri="{FF2B5EF4-FFF2-40B4-BE49-F238E27FC236}">
                <a16:creationId xmlns:a16="http://schemas.microsoft.com/office/drawing/2014/main" id="{DB1BD608-79F2-028A-AB1F-CB128791E4E2}"/>
              </a:ext>
            </a:extLst>
          </p:cNvPr>
          <p:cNvSpPr/>
          <p:nvPr/>
        </p:nvSpPr>
        <p:spPr>
          <a:xfrm>
            <a:off x="4564379" y="3048000"/>
            <a:ext cx="2021355" cy="360218"/>
          </a:xfrm>
          <a:custGeom>
            <a:avLst/>
            <a:gdLst>
              <a:gd name="connsiteX0" fmla="*/ 0 w 2290618"/>
              <a:gd name="connsiteY0" fmla="*/ 453290 h 453290"/>
              <a:gd name="connsiteX1" fmla="*/ 1025236 w 2290618"/>
              <a:gd name="connsiteY1" fmla="*/ 708 h 453290"/>
              <a:gd name="connsiteX2" fmla="*/ 2290618 w 2290618"/>
              <a:gd name="connsiteY2" fmla="*/ 370163 h 453290"/>
              <a:gd name="connsiteX0" fmla="*/ 0 w 1791854"/>
              <a:gd name="connsiteY0" fmla="*/ 455745 h 455745"/>
              <a:gd name="connsiteX1" fmla="*/ 1025236 w 1791854"/>
              <a:gd name="connsiteY1" fmla="*/ 3163 h 455745"/>
              <a:gd name="connsiteX2" fmla="*/ 1791854 w 1791854"/>
              <a:gd name="connsiteY2" fmla="*/ 206363 h 455745"/>
              <a:gd name="connsiteX0" fmla="*/ 0 w 1791854"/>
              <a:gd name="connsiteY0" fmla="*/ 382799 h 382799"/>
              <a:gd name="connsiteX1" fmla="*/ 1126836 w 1791854"/>
              <a:gd name="connsiteY1" fmla="*/ 22581 h 382799"/>
              <a:gd name="connsiteX2" fmla="*/ 1791854 w 1791854"/>
              <a:gd name="connsiteY2" fmla="*/ 133417 h 382799"/>
              <a:gd name="connsiteX0" fmla="*/ 0 w 1791854"/>
              <a:gd name="connsiteY0" fmla="*/ 364551 h 364551"/>
              <a:gd name="connsiteX1" fmla="*/ 1126836 w 1791854"/>
              <a:gd name="connsiteY1" fmla="*/ 4333 h 364551"/>
              <a:gd name="connsiteX2" fmla="*/ 1791854 w 1791854"/>
              <a:gd name="connsiteY2" fmla="*/ 115169 h 364551"/>
              <a:gd name="connsiteX0" fmla="*/ 0 w 1727199"/>
              <a:gd name="connsiteY0" fmla="*/ 360218 h 360218"/>
              <a:gd name="connsiteX1" fmla="*/ 1126836 w 1727199"/>
              <a:gd name="connsiteY1" fmla="*/ 0 h 360218"/>
              <a:gd name="connsiteX2" fmla="*/ 1727199 w 1727199"/>
              <a:gd name="connsiteY2" fmla="*/ 157018 h 360218"/>
            </a:gdLst>
            <a:ahLst/>
            <a:cxnLst>
              <a:cxn ang="0">
                <a:pos x="connsiteX0" y="connsiteY0"/>
              </a:cxn>
              <a:cxn ang="0">
                <a:pos x="connsiteX1" y="connsiteY1"/>
              </a:cxn>
              <a:cxn ang="0">
                <a:pos x="connsiteX2" y="connsiteY2"/>
              </a:cxn>
            </a:cxnLst>
            <a:rect l="l" t="t" r="r" b="b"/>
            <a:pathLst>
              <a:path w="1727199" h="360218">
                <a:moveTo>
                  <a:pt x="0" y="360218"/>
                </a:moveTo>
                <a:cubicBezTo>
                  <a:pt x="321733" y="140854"/>
                  <a:pt x="745066" y="13854"/>
                  <a:pt x="1126836" y="0"/>
                </a:cubicBezTo>
                <a:cubicBezTo>
                  <a:pt x="1517842" y="32328"/>
                  <a:pt x="1285393" y="-34637"/>
                  <a:pt x="1727199" y="157018"/>
                </a:cubicBezTo>
              </a:path>
            </a:pathLst>
          </a:custGeom>
          <a:noFill/>
          <a:ln w="28575">
            <a:tailEnd type="arrow" w="lg" len="lg"/>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フリーフォーム: 図形 38">
            <a:extLst>
              <a:ext uri="{FF2B5EF4-FFF2-40B4-BE49-F238E27FC236}">
                <a16:creationId xmlns:a16="http://schemas.microsoft.com/office/drawing/2014/main" id="{F56BAC63-1EA8-AF9C-633C-C3F2C8F002E2}"/>
              </a:ext>
            </a:extLst>
          </p:cNvPr>
          <p:cNvSpPr/>
          <p:nvPr/>
        </p:nvSpPr>
        <p:spPr>
          <a:xfrm>
            <a:off x="4005959" y="2626431"/>
            <a:ext cx="4151722" cy="587494"/>
          </a:xfrm>
          <a:custGeom>
            <a:avLst/>
            <a:gdLst>
              <a:gd name="connsiteX0" fmla="*/ 0 w 3645648"/>
              <a:gd name="connsiteY0" fmla="*/ 544800 h 544800"/>
              <a:gd name="connsiteX1" fmla="*/ 3149600 w 3645648"/>
              <a:gd name="connsiteY1" fmla="*/ 9091 h 544800"/>
              <a:gd name="connsiteX2" fmla="*/ 3592945 w 3645648"/>
              <a:gd name="connsiteY2" fmla="*/ 258473 h 544800"/>
              <a:gd name="connsiteX0" fmla="*/ 0 w 3616905"/>
              <a:gd name="connsiteY0" fmla="*/ 589238 h 589238"/>
              <a:gd name="connsiteX1" fmla="*/ 2983345 w 3616905"/>
              <a:gd name="connsiteY1" fmla="*/ 7347 h 589238"/>
              <a:gd name="connsiteX2" fmla="*/ 3592945 w 3616905"/>
              <a:gd name="connsiteY2" fmla="*/ 302911 h 589238"/>
              <a:gd name="connsiteX0" fmla="*/ 0 w 3862368"/>
              <a:gd name="connsiteY0" fmla="*/ 587494 h 587494"/>
              <a:gd name="connsiteX1" fmla="*/ 2983345 w 3862368"/>
              <a:gd name="connsiteY1" fmla="*/ 5603 h 587494"/>
              <a:gd name="connsiteX2" fmla="*/ 3851564 w 3862368"/>
              <a:gd name="connsiteY2" fmla="*/ 375058 h 587494"/>
              <a:gd name="connsiteX0" fmla="*/ 0 w 3907522"/>
              <a:gd name="connsiteY0" fmla="*/ 587494 h 587494"/>
              <a:gd name="connsiteX1" fmla="*/ 2983345 w 3907522"/>
              <a:gd name="connsiteY1" fmla="*/ 5603 h 587494"/>
              <a:gd name="connsiteX2" fmla="*/ 3897746 w 3907522"/>
              <a:gd name="connsiteY2" fmla="*/ 375058 h 587494"/>
              <a:gd name="connsiteX0" fmla="*/ 0 w 3897746"/>
              <a:gd name="connsiteY0" fmla="*/ 587494 h 587494"/>
              <a:gd name="connsiteX1" fmla="*/ 2983345 w 3897746"/>
              <a:gd name="connsiteY1" fmla="*/ 5603 h 587494"/>
              <a:gd name="connsiteX2" fmla="*/ 3897746 w 3897746"/>
              <a:gd name="connsiteY2" fmla="*/ 375058 h 587494"/>
            </a:gdLst>
            <a:ahLst/>
            <a:cxnLst>
              <a:cxn ang="0">
                <a:pos x="connsiteX0" y="connsiteY0"/>
              </a:cxn>
              <a:cxn ang="0">
                <a:pos x="connsiteX1" y="connsiteY1"/>
              </a:cxn>
              <a:cxn ang="0">
                <a:pos x="connsiteX2" y="connsiteY2"/>
              </a:cxn>
            </a:cxnLst>
            <a:rect l="l" t="t" r="r" b="b"/>
            <a:pathLst>
              <a:path w="3897746" h="587494">
                <a:moveTo>
                  <a:pt x="0" y="587494"/>
                </a:moveTo>
                <a:cubicBezTo>
                  <a:pt x="1275388" y="343500"/>
                  <a:pt x="2384521" y="53324"/>
                  <a:pt x="2983345" y="5603"/>
                </a:cubicBezTo>
                <a:cubicBezTo>
                  <a:pt x="3582169" y="-42118"/>
                  <a:pt x="3855412" y="226506"/>
                  <a:pt x="3897746" y="375058"/>
                </a:cubicBezTo>
              </a:path>
            </a:pathLst>
          </a:custGeom>
          <a:noFill/>
          <a:ln w="28575">
            <a:tailEnd type="arrow" w="lg" len="lg"/>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四角形: 角を丸くする 18">
            <a:extLst>
              <a:ext uri="{FF2B5EF4-FFF2-40B4-BE49-F238E27FC236}">
                <a16:creationId xmlns:a16="http://schemas.microsoft.com/office/drawing/2014/main" id="{25BDB9AE-36CD-510C-504E-485B3BAED228}"/>
              </a:ext>
            </a:extLst>
          </p:cNvPr>
          <p:cNvSpPr/>
          <p:nvPr/>
        </p:nvSpPr>
        <p:spPr>
          <a:xfrm>
            <a:off x="315519" y="1621510"/>
            <a:ext cx="8581902" cy="949325"/>
          </a:xfrm>
          <a:prstGeom prst="roundRect">
            <a:avLst/>
          </a:prstGeom>
          <a:no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テキスト ボックス 15">
            <a:extLst>
              <a:ext uri="{FF2B5EF4-FFF2-40B4-BE49-F238E27FC236}">
                <a16:creationId xmlns:a16="http://schemas.microsoft.com/office/drawing/2014/main" id="{2CC944E8-7ADE-E0E2-84C7-D7B2FD176E2C}"/>
              </a:ext>
            </a:extLst>
          </p:cNvPr>
          <p:cNvSpPr txBox="1"/>
          <p:nvPr/>
        </p:nvSpPr>
        <p:spPr>
          <a:xfrm>
            <a:off x="504084" y="1663845"/>
            <a:ext cx="8208402" cy="830997"/>
          </a:xfrm>
          <a:prstGeom prst="rect">
            <a:avLst/>
          </a:prstGeom>
          <a:noFill/>
        </p:spPr>
        <p:txBody>
          <a:bodyPr wrap="square" rtlCol="0">
            <a:spAutoFit/>
          </a:bodyPr>
          <a:lstStyle/>
          <a:p>
            <a:pPr algn="just" defTabSz="914400">
              <a:defRPr/>
            </a:pPr>
            <a:r>
              <a:rPr lang="ja-JP" altLang="en-US" sz="2400" dirty="0">
                <a:latin typeface="ＭＳ Ｐゴシック" panose="020B0600070205080204" pitchFamily="50" charset="-128"/>
                <a:ea typeface="ＭＳ Ｐゴシック" panose="020B0600070205080204" pitchFamily="50" charset="-128"/>
              </a:rPr>
              <a:t>各モジュールの個数制限を考慮し，運搬効率と加工効率の　　どちらも最大化されるように最適化してた結果</a:t>
            </a:r>
            <a:endParaRPr lang="en-US" altLang="ja-JP" sz="2400" dirty="0">
              <a:latin typeface="ＭＳ Ｐゴシック" panose="020B0600070205080204" pitchFamily="50" charset="-128"/>
              <a:ea typeface="ＭＳ Ｐゴシック" panose="020B0600070205080204" pitchFamily="50" charset="-128"/>
            </a:endParaRPr>
          </a:p>
        </p:txBody>
      </p:sp>
    </p:spTree>
    <p:extLst>
      <p:ext uri="{BB962C8B-B14F-4D97-AF65-F5344CB8AC3E}">
        <p14:creationId xmlns:p14="http://schemas.microsoft.com/office/powerpoint/2010/main" val="19440259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D4F4AF-D50A-9E81-C2F8-9D15F816FC47}"/>
            </a:ext>
          </a:extLst>
        </p:cNvPr>
        <p:cNvGrpSpPr/>
        <p:nvPr/>
      </p:nvGrpSpPr>
      <p:grpSpPr>
        <a:xfrm>
          <a:off x="0" y="0"/>
          <a:ext cx="0" cy="0"/>
          <a:chOff x="0" y="0"/>
          <a:chExt cx="0" cy="0"/>
        </a:xfrm>
      </p:grpSpPr>
      <p:sp>
        <p:nvSpPr>
          <p:cNvPr id="51" name="タイトル 1">
            <a:extLst>
              <a:ext uri="{FF2B5EF4-FFF2-40B4-BE49-F238E27FC236}">
                <a16:creationId xmlns:a16="http://schemas.microsoft.com/office/drawing/2014/main" id="{2719E45A-7D67-167A-91EF-7BF4285AED9B}"/>
              </a:ext>
            </a:extLst>
          </p:cNvPr>
          <p:cNvSpPr>
            <a:spLocks noGrp="1"/>
          </p:cNvSpPr>
          <p:nvPr>
            <p:ph type="title"/>
          </p:nvPr>
        </p:nvSpPr>
        <p:spPr>
          <a:xfrm>
            <a:off x="628650" y="108276"/>
            <a:ext cx="7886700" cy="1325563"/>
          </a:xfrm>
        </p:spPr>
        <p:txBody>
          <a:bodyPr>
            <a:normAutofit/>
          </a:bodyPr>
          <a:lstStyle/>
          <a:p>
            <a:r>
              <a:rPr lang="ja-JP" altLang="en-US" dirty="0">
                <a:latin typeface="ＭＳ Ｐゴシック" panose="020B0600070205080204" pitchFamily="50" charset="-128"/>
                <a:ea typeface="ＭＳ Ｐゴシック" panose="020B0600070205080204" pitchFamily="50" charset="-128"/>
              </a:rPr>
              <a:t>故障が起こるシナリオで</a:t>
            </a:r>
            <a:br>
              <a:rPr lang="en-US" altLang="ja-JP" dirty="0">
                <a:latin typeface="ＭＳ Ｐゴシック" panose="020B0600070205080204" pitchFamily="50" charset="-128"/>
                <a:ea typeface="ＭＳ Ｐゴシック" panose="020B0600070205080204" pitchFamily="50" charset="-128"/>
              </a:rPr>
            </a:br>
            <a:r>
              <a:rPr lang="ja-JP" altLang="en-US" dirty="0">
                <a:latin typeface="ＭＳ Ｐゴシック" panose="020B0600070205080204" pitchFamily="50" charset="-128"/>
                <a:ea typeface="ＭＳ Ｐゴシック" panose="020B0600070205080204" pitchFamily="50" charset="-128"/>
              </a:rPr>
              <a:t>タスクアロケーション（最適化前）</a:t>
            </a:r>
          </a:p>
        </p:txBody>
      </p:sp>
      <p:sp>
        <p:nvSpPr>
          <p:cNvPr id="3" name="四角形: 角を丸くする 18">
            <a:extLst>
              <a:ext uri="{FF2B5EF4-FFF2-40B4-BE49-F238E27FC236}">
                <a16:creationId xmlns:a16="http://schemas.microsoft.com/office/drawing/2014/main" id="{BF8054D2-BD1B-5F54-B019-14E1281AFE3A}"/>
              </a:ext>
            </a:extLst>
          </p:cNvPr>
          <p:cNvSpPr/>
          <p:nvPr/>
        </p:nvSpPr>
        <p:spPr>
          <a:xfrm>
            <a:off x="315519" y="1621510"/>
            <a:ext cx="8581902" cy="949325"/>
          </a:xfrm>
          <a:prstGeom prst="roundRect">
            <a:avLst/>
          </a:prstGeom>
          <a:no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3FF56A7-2F70-7500-899E-DBF2331181C3}"/>
              </a:ext>
            </a:extLst>
          </p:cNvPr>
          <p:cNvSpPr txBox="1"/>
          <p:nvPr/>
        </p:nvSpPr>
        <p:spPr>
          <a:xfrm>
            <a:off x="504084" y="1663845"/>
            <a:ext cx="8208402" cy="830997"/>
          </a:xfrm>
          <a:prstGeom prst="rect">
            <a:avLst/>
          </a:prstGeom>
          <a:noFill/>
        </p:spPr>
        <p:txBody>
          <a:bodyPr wrap="square" rtlCol="0">
            <a:spAutoFit/>
          </a:bodyPr>
          <a:lstStyle/>
          <a:p>
            <a:pPr algn="just" defTabSz="914400">
              <a:defRPr/>
            </a:pPr>
            <a:r>
              <a:rPr lang="en-US" altLang="ja-JP" sz="2400" dirty="0">
                <a:latin typeface="ＭＳ Ｐゴシック" panose="020B0600070205080204" pitchFamily="50" charset="-128"/>
                <a:ea typeface="ＭＳ Ｐゴシック" panose="020B0600070205080204" pitchFamily="50" charset="-128"/>
              </a:rPr>
              <a:t>Limb</a:t>
            </a:r>
            <a:r>
              <a:rPr lang="ja-JP" altLang="en-US" sz="2400" dirty="0">
                <a:latin typeface="ＭＳ Ｐゴシック" panose="020B0600070205080204" pitchFamily="50" charset="-128"/>
                <a:ea typeface="ＭＳ Ｐゴシック" panose="020B0600070205080204" pitchFamily="50" charset="-128"/>
              </a:rPr>
              <a:t>モジュールが確率的に壊れるシナリオで高い作業効率が期待できるようタスク割り当てを最適化</a:t>
            </a:r>
            <a:endParaRPr lang="en-US" altLang="ja-JP" sz="2400" dirty="0">
              <a:latin typeface="ＭＳ Ｐゴシック" panose="020B0600070205080204" pitchFamily="50" charset="-128"/>
              <a:ea typeface="ＭＳ Ｐゴシック" panose="020B0600070205080204" pitchFamily="50" charset="-128"/>
            </a:endParaRPr>
          </a:p>
        </p:txBody>
      </p:sp>
      <p:pic>
        <p:nvPicPr>
          <p:cNvPr id="2" name="with_break (1)">
            <a:hlinkClick r:id="" action="ppaction://media"/>
            <a:extLst>
              <a:ext uri="{FF2B5EF4-FFF2-40B4-BE49-F238E27FC236}">
                <a16:creationId xmlns:a16="http://schemas.microsoft.com/office/drawing/2014/main" id="{8B53F943-AD73-4F16-AE89-A50C953214A6}"/>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524931" y="2613170"/>
            <a:ext cx="6045200" cy="4030133"/>
          </a:xfrm>
          <a:prstGeom prst="rect">
            <a:avLst/>
          </a:prstGeom>
        </p:spPr>
      </p:pic>
      <p:sp>
        <p:nvSpPr>
          <p:cNvPr id="39" name="テキスト ボックス 38">
            <a:extLst>
              <a:ext uri="{FF2B5EF4-FFF2-40B4-BE49-F238E27FC236}">
                <a16:creationId xmlns:a16="http://schemas.microsoft.com/office/drawing/2014/main" id="{46E4D85F-3C67-4431-95FE-97F500F13B83}"/>
              </a:ext>
            </a:extLst>
          </p:cNvPr>
          <p:cNvSpPr txBox="1"/>
          <p:nvPr/>
        </p:nvSpPr>
        <p:spPr>
          <a:xfrm>
            <a:off x="7753988" y="3102145"/>
            <a:ext cx="877163" cy="1659429"/>
          </a:xfrm>
          <a:prstGeom prst="rect">
            <a:avLst/>
          </a:prstGeom>
          <a:noFill/>
        </p:spPr>
        <p:txBody>
          <a:bodyPr wrap="none" rtlCol="0">
            <a:spAutoFit/>
          </a:bodyPr>
          <a:lstStyle/>
          <a:p>
            <a:pPr>
              <a:spcAft>
                <a:spcPts val="450"/>
              </a:spcAft>
            </a:pPr>
            <a:r>
              <a:rPr lang="ja-JP" altLang="en-US" sz="1350" dirty="0">
                <a:latin typeface="ＭＳ Ｐゴシック" panose="020B0600070205080204" pitchFamily="50" charset="-128"/>
                <a:ea typeface="ＭＳ Ｐゴシック" panose="020B0600070205080204" pitchFamily="50" charset="-128"/>
              </a:rPr>
              <a:t>待機</a:t>
            </a:r>
            <a:endParaRPr lang="en-US" altLang="ja-JP" sz="1350" dirty="0">
              <a:latin typeface="ＭＳ Ｐゴシック" panose="020B0600070205080204" pitchFamily="50" charset="-128"/>
              <a:ea typeface="ＭＳ Ｐゴシック" panose="020B0600070205080204" pitchFamily="50" charset="-128"/>
            </a:endParaRPr>
          </a:p>
          <a:p>
            <a:pPr>
              <a:spcAft>
                <a:spcPts val="450"/>
              </a:spcAft>
            </a:pPr>
            <a:r>
              <a:rPr lang="ja-JP" altLang="en-US" sz="1350" dirty="0">
                <a:latin typeface="ＭＳ Ｐゴシック" panose="020B0600070205080204" pitchFamily="50" charset="-128"/>
                <a:ea typeface="ＭＳ Ｐゴシック" panose="020B0600070205080204" pitchFamily="50" charset="-128"/>
              </a:rPr>
              <a:t>作業</a:t>
            </a:r>
            <a:endParaRPr lang="en-US" altLang="ja-JP" sz="1350" dirty="0">
              <a:latin typeface="ＭＳ Ｐゴシック" panose="020B0600070205080204" pitchFamily="50" charset="-128"/>
              <a:ea typeface="ＭＳ Ｐゴシック" panose="020B0600070205080204" pitchFamily="50" charset="-128"/>
            </a:endParaRPr>
          </a:p>
          <a:p>
            <a:pPr>
              <a:spcAft>
                <a:spcPts val="450"/>
              </a:spcAft>
            </a:pPr>
            <a:r>
              <a:rPr lang="ja-JP" altLang="en-US" sz="1350" dirty="0">
                <a:latin typeface="ＭＳ Ｐゴシック" panose="020B0600070205080204" pitchFamily="50" charset="-128"/>
                <a:ea typeface="ＭＳ Ｐゴシック" panose="020B0600070205080204" pitchFamily="50" charset="-128"/>
              </a:rPr>
              <a:t>作業待機</a:t>
            </a:r>
            <a:endParaRPr lang="en-US" altLang="ja-JP" sz="1350" dirty="0">
              <a:latin typeface="ＭＳ Ｐゴシック" panose="020B0600070205080204" pitchFamily="50" charset="-128"/>
              <a:ea typeface="ＭＳ Ｐゴシック" panose="020B0600070205080204" pitchFamily="50" charset="-128"/>
            </a:endParaRPr>
          </a:p>
          <a:p>
            <a:pPr>
              <a:spcAft>
                <a:spcPts val="450"/>
              </a:spcAft>
            </a:pPr>
            <a:r>
              <a:rPr lang="ja-JP" altLang="en-US" sz="1350" dirty="0">
                <a:latin typeface="ＭＳ Ｐゴシック" panose="020B0600070205080204" pitchFamily="50" charset="-128"/>
                <a:ea typeface="ＭＳ Ｐゴシック" panose="020B0600070205080204" pitchFamily="50" charset="-128"/>
              </a:rPr>
              <a:t>移動</a:t>
            </a:r>
            <a:endParaRPr lang="en-US" altLang="ja-JP" sz="1350" dirty="0">
              <a:latin typeface="ＭＳ Ｐゴシック" panose="020B0600070205080204" pitchFamily="50" charset="-128"/>
              <a:ea typeface="ＭＳ Ｐゴシック" panose="020B0600070205080204" pitchFamily="50" charset="-128"/>
            </a:endParaRPr>
          </a:p>
          <a:p>
            <a:pPr>
              <a:spcAft>
                <a:spcPts val="450"/>
              </a:spcAft>
            </a:pPr>
            <a:r>
              <a:rPr lang="ja-JP" altLang="en-US" sz="1350" dirty="0">
                <a:latin typeface="ＭＳ Ｐゴシック" panose="020B0600070205080204" pitchFamily="50" charset="-128"/>
                <a:ea typeface="ＭＳ Ｐゴシック" panose="020B0600070205080204" pitchFamily="50" charset="-128"/>
              </a:rPr>
              <a:t>充電</a:t>
            </a:r>
            <a:endParaRPr lang="en-US" altLang="ja-JP" sz="1350" dirty="0">
              <a:latin typeface="ＭＳ Ｐゴシック" panose="020B0600070205080204" pitchFamily="50" charset="-128"/>
              <a:ea typeface="ＭＳ Ｐゴシック" panose="020B0600070205080204" pitchFamily="50" charset="-128"/>
            </a:endParaRPr>
          </a:p>
          <a:p>
            <a:pPr>
              <a:spcAft>
                <a:spcPts val="450"/>
              </a:spcAft>
            </a:pPr>
            <a:r>
              <a:rPr lang="ja-JP" altLang="en-US" sz="1350" dirty="0">
                <a:latin typeface="ＭＳ Ｐゴシック" panose="020B0600070205080204" pitchFamily="50" charset="-128"/>
                <a:ea typeface="ＭＳ Ｐゴシック" panose="020B0600070205080204" pitchFamily="50" charset="-128"/>
              </a:rPr>
              <a:t>故障</a:t>
            </a:r>
          </a:p>
        </p:txBody>
      </p:sp>
      <p:sp>
        <p:nvSpPr>
          <p:cNvPr id="40" name="正方形/長方形 39">
            <a:extLst>
              <a:ext uri="{FF2B5EF4-FFF2-40B4-BE49-F238E27FC236}">
                <a16:creationId xmlns:a16="http://schemas.microsoft.com/office/drawing/2014/main" id="{24B3E574-9398-4587-BD5D-3B9B1F6BE35E}"/>
              </a:ext>
            </a:extLst>
          </p:cNvPr>
          <p:cNvSpPr/>
          <p:nvPr/>
        </p:nvSpPr>
        <p:spPr>
          <a:xfrm>
            <a:off x="7276682" y="3156859"/>
            <a:ext cx="270000" cy="189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41" name="正方形/長方形 40">
            <a:extLst>
              <a:ext uri="{FF2B5EF4-FFF2-40B4-BE49-F238E27FC236}">
                <a16:creationId xmlns:a16="http://schemas.microsoft.com/office/drawing/2014/main" id="{AD64103D-7F34-4517-B01A-27E2AF0A44F7}"/>
              </a:ext>
            </a:extLst>
          </p:cNvPr>
          <p:cNvSpPr/>
          <p:nvPr/>
        </p:nvSpPr>
        <p:spPr>
          <a:xfrm>
            <a:off x="7285475" y="3406811"/>
            <a:ext cx="270000" cy="1890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42" name="正方形/長方形 41">
            <a:extLst>
              <a:ext uri="{FF2B5EF4-FFF2-40B4-BE49-F238E27FC236}">
                <a16:creationId xmlns:a16="http://schemas.microsoft.com/office/drawing/2014/main" id="{049EEBB3-ABD3-4C4E-8474-FFF71079C963}"/>
              </a:ext>
            </a:extLst>
          </p:cNvPr>
          <p:cNvSpPr/>
          <p:nvPr/>
        </p:nvSpPr>
        <p:spPr>
          <a:xfrm>
            <a:off x="7285475" y="4203609"/>
            <a:ext cx="270000" cy="189000"/>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43" name="正方形/長方形 42">
            <a:extLst>
              <a:ext uri="{FF2B5EF4-FFF2-40B4-BE49-F238E27FC236}">
                <a16:creationId xmlns:a16="http://schemas.microsoft.com/office/drawing/2014/main" id="{9B2A74D4-E5CA-4034-ACF1-5DCE9568B2BF}"/>
              </a:ext>
            </a:extLst>
          </p:cNvPr>
          <p:cNvSpPr/>
          <p:nvPr/>
        </p:nvSpPr>
        <p:spPr>
          <a:xfrm>
            <a:off x="7285475" y="3936802"/>
            <a:ext cx="270000" cy="189000"/>
          </a:xfrm>
          <a:prstGeom prst="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44" name="正方形/長方形 43">
            <a:extLst>
              <a:ext uri="{FF2B5EF4-FFF2-40B4-BE49-F238E27FC236}">
                <a16:creationId xmlns:a16="http://schemas.microsoft.com/office/drawing/2014/main" id="{F8F7F40F-4F6B-4714-9EA6-5D3CAE91F51B}"/>
              </a:ext>
            </a:extLst>
          </p:cNvPr>
          <p:cNvSpPr/>
          <p:nvPr/>
        </p:nvSpPr>
        <p:spPr>
          <a:xfrm>
            <a:off x="7285475" y="3675601"/>
            <a:ext cx="270000" cy="189000"/>
          </a:xfrm>
          <a:prstGeom prst="rect">
            <a:avLst/>
          </a:prstGeom>
          <a:solidFill>
            <a:srgbClr val="FF99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45" name="正方形/長方形 44">
            <a:extLst>
              <a:ext uri="{FF2B5EF4-FFF2-40B4-BE49-F238E27FC236}">
                <a16:creationId xmlns:a16="http://schemas.microsoft.com/office/drawing/2014/main" id="{378D9C54-4F82-4971-81BB-4B1C524B0301}"/>
              </a:ext>
            </a:extLst>
          </p:cNvPr>
          <p:cNvSpPr/>
          <p:nvPr/>
        </p:nvSpPr>
        <p:spPr>
          <a:xfrm>
            <a:off x="7285475" y="4479342"/>
            <a:ext cx="270000" cy="1890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pic>
        <p:nvPicPr>
          <p:cNvPr id="46" name="図 45">
            <a:extLst>
              <a:ext uri="{FF2B5EF4-FFF2-40B4-BE49-F238E27FC236}">
                <a16:creationId xmlns:a16="http://schemas.microsoft.com/office/drawing/2014/main" id="{A9C4C79C-1FBE-4F3E-A321-C6622BAC52A1}"/>
              </a:ext>
            </a:extLst>
          </p:cNvPr>
          <p:cNvPicPr>
            <a:picLocks noChangeAspect="1"/>
          </p:cNvPicPr>
          <p:nvPr/>
        </p:nvPicPr>
        <p:blipFill rotWithShape="1">
          <a:blip r:embed="rId5">
            <a:extLst>
              <a:ext uri="{28A0092B-C50C-407E-A947-70E740481C1C}">
                <a14:useLocalDpi xmlns:a14="http://schemas.microsoft.com/office/drawing/2010/main" val="0"/>
              </a:ext>
            </a:extLst>
          </a:blip>
          <a:srcRect l="5353" t="13155" r="53585" b="40973"/>
          <a:stretch/>
        </p:blipFill>
        <p:spPr>
          <a:xfrm>
            <a:off x="5000659" y="4230384"/>
            <a:ext cx="934325" cy="747572"/>
          </a:xfrm>
          <a:prstGeom prst="rect">
            <a:avLst/>
          </a:prstGeom>
        </p:spPr>
      </p:pic>
      <p:pic>
        <p:nvPicPr>
          <p:cNvPr id="47" name="図 46">
            <a:extLst>
              <a:ext uri="{FF2B5EF4-FFF2-40B4-BE49-F238E27FC236}">
                <a16:creationId xmlns:a16="http://schemas.microsoft.com/office/drawing/2014/main" id="{743664FD-7D0D-445D-B528-1C0949FF5EDE}"/>
              </a:ext>
            </a:extLst>
          </p:cNvPr>
          <p:cNvPicPr>
            <a:picLocks noChangeAspect="1"/>
          </p:cNvPicPr>
          <p:nvPr/>
        </p:nvPicPr>
        <p:blipFill rotWithShape="1">
          <a:blip r:embed="rId5">
            <a:extLst>
              <a:ext uri="{28A0092B-C50C-407E-A947-70E740481C1C}">
                <a14:useLocalDpi xmlns:a14="http://schemas.microsoft.com/office/drawing/2010/main" val="0"/>
              </a:ext>
            </a:extLst>
          </a:blip>
          <a:srcRect l="52099" t="13155" r="2626" b="44848"/>
          <a:stretch/>
        </p:blipFill>
        <p:spPr>
          <a:xfrm>
            <a:off x="3709468" y="4230383"/>
            <a:ext cx="1125239" cy="747573"/>
          </a:xfrm>
          <a:prstGeom prst="rect">
            <a:avLst/>
          </a:prstGeom>
        </p:spPr>
      </p:pic>
      <p:pic>
        <p:nvPicPr>
          <p:cNvPr id="48" name="図 47">
            <a:extLst>
              <a:ext uri="{FF2B5EF4-FFF2-40B4-BE49-F238E27FC236}">
                <a16:creationId xmlns:a16="http://schemas.microsoft.com/office/drawing/2014/main" id="{DFB81B43-19EC-4C55-ADC4-5C7190584663}"/>
              </a:ext>
            </a:extLst>
          </p:cNvPr>
          <p:cNvPicPr>
            <a:picLocks noChangeAspect="1"/>
          </p:cNvPicPr>
          <p:nvPr/>
        </p:nvPicPr>
        <p:blipFill rotWithShape="1">
          <a:blip r:embed="rId5">
            <a:extLst>
              <a:ext uri="{28A0092B-C50C-407E-A947-70E740481C1C}">
                <a14:useLocalDpi xmlns:a14="http://schemas.microsoft.com/office/drawing/2010/main" val="0"/>
              </a:ext>
            </a:extLst>
          </a:blip>
          <a:srcRect l="5353" t="59379" r="53585"/>
          <a:stretch/>
        </p:blipFill>
        <p:spPr>
          <a:xfrm>
            <a:off x="3682184" y="2989676"/>
            <a:ext cx="1100297" cy="779606"/>
          </a:xfrm>
          <a:prstGeom prst="rect">
            <a:avLst/>
          </a:prstGeom>
        </p:spPr>
      </p:pic>
      <p:pic>
        <p:nvPicPr>
          <p:cNvPr id="49" name="図 48">
            <a:extLst>
              <a:ext uri="{FF2B5EF4-FFF2-40B4-BE49-F238E27FC236}">
                <a16:creationId xmlns:a16="http://schemas.microsoft.com/office/drawing/2014/main" id="{5BC73099-C28D-498D-BFB6-0577B1D99CD6}"/>
              </a:ext>
            </a:extLst>
          </p:cNvPr>
          <p:cNvPicPr>
            <a:picLocks noChangeAspect="1"/>
          </p:cNvPicPr>
          <p:nvPr/>
        </p:nvPicPr>
        <p:blipFill rotWithShape="1">
          <a:blip r:embed="rId5">
            <a:extLst>
              <a:ext uri="{28A0092B-C50C-407E-A947-70E740481C1C}">
                <a14:useLocalDpi xmlns:a14="http://schemas.microsoft.com/office/drawing/2010/main" val="0"/>
              </a:ext>
            </a:extLst>
          </a:blip>
          <a:srcRect l="52099" t="56772" r="2626"/>
          <a:stretch/>
        </p:blipFill>
        <p:spPr>
          <a:xfrm>
            <a:off x="4834708" y="2989674"/>
            <a:ext cx="1140036" cy="779606"/>
          </a:xfrm>
          <a:prstGeom prst="rect">
            <a:avLst/>
          </a:prstGeom>
        </p:spPr>
      </p:pic>
      <p:sp>
        <p:nvSpPr>
          <p:cNvPr id="50" name="テキスト ボックス 49">
            <a:extLst>
              <a:ext uri="{FF2B5EF4-FFF2-40B4-BE49-F238E27FC236}">
                <a16:creationId xmlns:a16="http://schemas.microsoft.com/office/drawing/2014/main" id="{51A8082A-D38A-44F9-A8DA-697314BBD27E}"/>
              </a:ext>
            </a:extLst>
          </p:cNvPr>
          <p:cNvSpPr txBox="1"/>
          <p:nvPr/>
        </p:nvSpPr>
        <p:spPr>
          <a:xfrm>
            <a:off x="3871816" y="3885793"/>
            <a:ext cx="492443" cy="276999"/>
          </a:xfrm>
          <a:prstGeom prst="rect">
            <a:avLst/>
          </a:prstGeom>
          <a:noFill/>
        </p:spPr>
        <p:txBody>
          <a:bodyPr wrap="none" rtlCol="0">
            <a:spAutoFit/>
          </a:bodyPr>
          <a:lstStyle/>
          <a:p>
            <a:r>
              <a:rPr lang="ja-JP" altLang="en-US" sz="1200" dirty="0">
                <a:latin typeface="ＭＳ Ｐゴシック" panose="020B0600070205080204" pitchFamily="50" charset="-128"/>
                <a:ea typeface="ＭＳ Ｐゴシック" panose="020B0600070205080204" pitchFamily="50" charset="-128"/>
              </a:rPr>
              <a:t>単腕</a:t>
            </a:r>
          </a:p>
        </p:txBody>
      </p:sp>
      <p:sp>
        <p:nvSpPr>
          <p:cNvPr id="52" name="テキスト ボックス 51">
            <a:extLst>
              <a:ext uri="{FF2B5EF4-FFF2-40B4-BE49-F238E27FC236}">
                <a16:creationId xmlns:a16="http://schemas.microsoft.com/office/drawing/2014/main" id="{7ADE9098-1F8B-48B6-A9C9-850A8CD230B5}"/>
              </a:ext>
            </a:extLst>
          </p:cNvPr>
          <p:cNvSpPr txBox="1"/>
          <p:nvPr/>
        </p:nvSpPr>
        <p:spPr>
          <a:xfrm>
            <a:off x="4460082" y="3885793"/>
            <a:ext cx="492443" cy="276999"/>
          </a:xfrm>
          <a:prstGeom prst="rect">
            <a:avLst/>
          </a:prstGeom>
          <a:noFill/>
        </p:spPr>
        <p:txBody>
          <a:bodyPr wrap="none" rtlCol="0">
            <a:spAutoFit/>
          </a:bodyPr>
          <a:lstStyle/>
          <a:p>
            <a:r>
              <a:rPr lang="ja-JP" altLang="en-US" sz="1200" dirty="0">
                <a:latin typeface="ＭＳ Ｐゴシック" panose="020B0600070205080204" pitchFamily="50" charset="-128"/>
                <a:ea typeface="ＭＳ Ｐゴシック" panose="020B0600070205080204" pitchFamily="50" charset="-128"/>
              </a:rPr>
              <a:t>双腕</a:t>
            </a:r>
          </a:p>
        </p:txBody>
      </p:sp>
      <p:sp>
        <p:nvSpPr>
          <p:cNvPr id="53" name="テキスト ボックス 52">
            <a:extLst>
              <a:ext uri="{FF2B5EF4-FFF2-40B4-BE49-F238E27FC236}">
                <a16:creationId xmlns:a16="http://schemas.microsoft.com/office/drawing/2014/main" id="{683FBB1E-DF2F-46A4-B0AE-8FA4BDAA236D}"/>
              </a:ext>
            </a:extLst>
          </p:cNvPr>
          <p:cNvSpPr txBox="1"/>
          <p:nvPr/>
        </p:nvSpPr>
        <p:spPr>
          <a:xfrm>
            <a:off x="4988436" y="3887050"/>
            <a:ext cx="492443" cy="276999"/>
          </a:xfrm>
          <a:prstGeom prst="rect">
            <a:avLst/>
          </a:prstGeom>
          <a:noFill/>
        </p:spPr>
        <p:txBody>
          <a:bodyPr wrap="none" rtlCol="0">
            <a:spAutoFit/>
          </a:bodyPr>
          <a:lstStyle/>
          <a:p>
            <a:r>
              <a:rPr lang="ja-JP" altLang="en-US" sz="1200" dirty="0">
                <a:latin typeface="ＭＳ Ｐゴシック" panose="020B0600070205080204" pitchFamily="50" charset="-128"/>
                <a:ea typeface="ＭＳ Ｐゴシック" panose="020B0600070205080204" pitchFamily="50" charset="-128"/>
              </a:rPr>
              <a:t>単腕</a:t>
            </a:r>
          </a:p>
        </p:txBody>
      </p:sp>
      <p:sp>
        <p:nvSpPr>
          <p:cNvPr id="54" name="テキスト ボックス 53">
            <a:extLst>
              <a:ext uri="{FF2B5EF4-FFF2-40B4-BE49-F238E27FC236}">
                <a16:creationId xmlns:a16="http://schemas.microsoft.com/office/drawing/2014/main" id="{4B2CC0AE-3293-4583-B2EE-B2023E7CAF76}"/>
              </a:ext>
            </a:extLst>
          </p:cNvPr>
          <p:cNvSpPr txBox="1"/>
          <p:nvPr/>
        </p:nvSpPr>
        <p:spPr>
          <a:xfrm>
            <a:off x="5576702" y="3887050"/>
            <a:ext cx="492443" cy="276999"/>
          </a:xfrm>
          <a:prstGeom prst="rect">
            <a:avLst/>
          </a:prstGeom>
          <a:noFill/>
        </p:spPr>
        <p:txBody>
          <a:bodyPr wrap="none" rtlCol="0">
            <a:spAutoFit/>
          </a:bodyPr>
          <a:lstStyle/>
          <a:p>
            <a:r>
              <a:rPr lang="ja-JP" altLang="en-US" sz="1200" dirty="0">
                <a:latin typeface="ＭＳ Ｐゴシック" panose="020B0600070205080204" pitchFamily="50" charset="-128"/>
                <a:ea typeface="ＭＳ Ｐゴシック" panose="020B0600070205080204" pitchFamily="50" charset="-128"/>
              </a:rPr>
              <a:t>双腕</a:t>
            </a:r>
          </a:p>
        </p:txBody>
      </p:sp>
      <p:sp>
        <p:nvSpPr>
          <p:cNvPr id="55" name="テキスト ボックス 54">
            <a:extLst>
              <a:ext uri="{FF2B5EF4-FFF2-40B4-BE49-F238E27FC236}">
                <a16:creationId xmlns:a16="http://schemas.microsoft.com/office/drawing/2014/main" id="{6805C0FF-1089-444B-B31D-CFFBA89D6812}"/>
              </a:ext>
            </a:extLst>
          </p:cNvPr>
          <p:cNvSpPr txBox="1"/>
          <p:nvPr/>
        </p:nvSpPr>
        <p:spPr>
          <a:xfrm>
            <a:off x="3955994" y="4977957"/>
            <a:ext cx="843501" cy="276999"/>
          </a:xfrm>
          <a:prstGeom prst="rect">
            <a:avLst/>
          </a:prstGeom>
          <a:noFill/>
        </p:spPr>
        <p:txBody>
          <a:bodyPr wrap="none" rtlCol="0">
            <a:spAutoFit/>
          </a:bodyPr>
          <a:lstStyle/>
          <a:p>
            <a:r>
              <a:rPr lang="ja-JP" altLang="en-US" sz="1200" dirty="0">
                <a:latin typeface="ＭＳ Ｐゴシック" panose="020B0600070205080204" pitchFamily="50" charset="-128"/>
                <a:ea typeface="ＭＳ Ｐゴシック" panose="020B0600070205080204" pitchFamily="50" charset="-128"/>
              </a:rPr>
              <a:t>ドラゴン型</a:t>
            </a:r>
          </a:p>
        </p:txBody>
      </p:sp>
      <p:sp>
        <p:nvSpPr>
          <p:cNvPr id="56" name="テキスト ボックス 55">
            <a:extLst>
              <a:ext uri="{FF2B5EF4-FFF2-40B4-BE49-F238E27FC236}">
                <a16:creationId xmlns:a16="http://schemas.microsoft.com/office/drawing/2014/main" id="{E02F550D-A0F3-48C4-8C0A-1F8994C77B14}"/>
              </a:ext>
            </a:extLst>
          </p:cNvPr>
          <p:cNvSpPr txBox="1"/>
          <p:nvPr/>
        </p:nvSpPr>
        <p:spPr>
          <a:xfrm>
            <a:off x="5252236" y="4977957"/>
            <a:ext cx="873957" cy="276999"/>
          </a:xfrm>
          <a:prstGeom prst="rect">
            <a:avLst/>
          </a:prstGeom>
          <a:noFill/>
        </p:spPr>
        <p:txBody>
          <a:bodyPr wrap="none" rtlCol="0">
            <a:spAutoFit/>
          </a:bodyPr>
          <a:lstStyle/>
          <a:p>
            <a:r>
              <a:rPr lang="ja-JP" altLang="en-US" sz="1200" dirty="0">
                <a:latin typeface="ＭＳ Ｐゴシック" panose="020B0600070205080204" pitchFamily="50" charset="-128"/>
                <a:ea typeface="ＭＳ Ｐゴシック" panose="020B0600070205080204" pitchFamily="50" charset="-128"/>
              </a:rPr>
              <a:t>ミニマル型</a:t>
            </a:r>
          </a:p>
        </p:txBody>
      </p:sp>
      <p:sp>
        <p:nvSpPr>
          <p:cNvPr id="57" name="五角形 56">
            <a:extLst>
              <a:ext uri="{FF2B5EF4-FFF2-40B4-BE49-F238E27FC236}">
                <a16:creationId xmlns:a16="http://schemas.microsoft.com/office/drawing/2014/main" id="{08D887CC-F252-4EA3-91B3-F9EC3F9323AC}"/>
              </a:ext>
            </a:extLst>
          </p:cNvPr>
          <p:cNvSpPr/>
          <p:nvPr/>
        </p:nvSpPr>
        <p:spPr>
          <a:xfrm>
            <a:off x="5469607" y="3832303"/>
            <a:ext cx="135000" cy="135000"/>
          </a:xfrm>
          <a:prstGeom prst="pentagon">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58" name="楕円 57">
            <a:extLst>
              <a:ext uri="{FF2B5EF4-FFF2-40B4-BE49-F238E27FC236}">
                <a16:creationId xmlns:a16="http://schemas.microsoft.com/office/drawing/2014/main" id="{68B8BB4C-1891-489B-92ED-85DA6C847288}"/>
              </a:ext>
            </a:extLst>
          </p:cNvPr>
          <p:cNvSpPr/>
          <p:nvPr/>
        </p:nvSpPr>
        <p:spPr>
          <a:xfrm>
            <a:off x="3845353" y="5089187"/>
            <a:ext cx="108000" cy="72000"/>
          </a:xfrm>
          <a:prstGeom prst="ellipse">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59" name="楕円 58">
            <a:extLst>
              <a:ext uri="{FF2B5EF4-FFF2-40B4-BE49-F238E27FC236}">
                <a16:creationId xmlns:a16="http://schemas.microsoft.com/office/drawing/2014/main" id="{83B37424-6187-44D9-9AFA-202D5E30311C}"/>
              </a:ext>
            </a:extLst>
          </p:cNvPr>
          <p:cNvSpPr/>
          <p:nvPr/>
        </p:nvSpPr>
        <p:spPr>
          <a:xfrm>
            <a:off x="5157686" y="5063785"/>
            <a:ext cx="108000" cy="108000"/>
          </a:xfrm>
          <a:prstGeom prst="ellipse">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60" name="正方形/長方形 59">
            <a:extLst>
              <a:ext uri="{FF2B5EF4-FFF2-40B4-BE49-F238E27FC236}">
                <a16:creationId xmlns:a16="http://schemas.microsoft.com/office/drawing/2014/main" id="{B9575C23-CE48-472F-BAB5-A2AF038CCD20}"/>
              </a:ext>
            </a:extLst>
          </p:cNvPr>
          <p:cNvSpPr/>
          <p:nvPr/>
        </p:nvSpPr>
        <p:spPr>
          <a:xfrm>
            <a:off x="4968320" y="3834873"/>
            <a:ext cx="108000" cy="108000"/>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61" name="二等辺三角形 60">
            <a:extLst>
              <a:ext uri="{FF2B5EF4-FFF2-40B4-BE49-F238E27FC236}">
                <a16:creationId xmlns:a16="http://schemas.microsoft.com/office/drawing/2014/main" id="{8C8F9650-A663-4527-9A0B-DADE2645E296}"/>
              </a:ext>
            </a:extLst>
          </p:cNvPr>
          <p:cNvSpPr/>
          <p:nvPr/>
        </p:nvSpPr>
        <p:spPr>
          <a:xfrm>
            <a:off x="3776148" y="3843871"/>
            <a:ext cx="144000" cy="144000"/>
          </a:xfrm>
          <a:prstGeom prst="triangl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2" name="二等辺三角形 61">
            <a:extLst>
              <a:ext uri="{FF2B5EF4-FFF2-40B4-BE49-F238E27FC236}">
                <a16:creationId xmlns:a16="http://schemas.microsoft.com/office/drawing/2014/main" id="{0B35095E-99F6-4A79-BE53-F2D78DD9681B}"/>
              </a:ext>
            </a:extLst>
          </p:cNvPr>
          <p:cNvSpPr/>
          <p:nvPr/>
        </p:nvSpPr>
        <p:spPr>
          <a:xfrm flipV="1">
            <a:off x="4368815" y="3852340"/>
            <a:ext cx="144000" cy="144000"/>
          </a:xfrm>
          <a:prstGeom prst="triangl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 name="直線コネクタ 4">
            <a:extLst>
              <a:ext uri="{FF2B5EF4-FFF2-40B4-BE49-F238E27FC236}">
                <a16:creationId xmlns:a16="http://schemas.microsoft.com/office/drawing/2014/main" id="{DCA90CEA-1B6B-BA92-A473-075AC55DEF7A}"/>
              </a:ext>
            </a:extLst>
          </p:cNvPr>
          <p:cNvCxnSpPr>
            <a:cxnSpLocks/>
          </p:cNvCxnSpPr>
          <p:nvPr/>
        </p:nvCxnSpPr>
        <p:spPr>
          <a:xfrm>
            <a:off x="5070684" y="5526819"/>
            <a:ext cx="0" cy="648000"/>
          </a:xfrm>
          <a:prstGeom prst="line">
            <a:avLst/>
          </a:prstGeom>
          <a:ln w="57150">
            <a:solidFill>
              <a:schemeClr val="bg1"/>
            </a:solidFill>
          </a:ln>
        </p:spPr>
        <p:style>
          <a:lnRef idx="2">
            <a:schemeClr val="accent1"/>
          </a:lnRef>
          <a:fillRef idx="0">
            <a:schemeClr val="accent1"/>
          </a:fillRef>
          <a:effectRef idx="1">
            <a:schemeClr val="accent1"/>
          </a:effectRef>
          <a:fontRef idx="minor">
            <a:schemeClr val="tx1"/>
          </a:fontRef>
        </p:style>
      </p:cxnSp>
      <p:cxnSp>
        <p:nvCxnSpPr>
          <p:cNvPr id="7" name="直線コネクタ 6">
            <a:extLst>
              <a:ext uri="{FF2B5EF4-FFF2-40B4-BE49-F238E27FC236}">
                <a16:creationId xmlns:a16="http://schemas.microsoft.com/office/drawing/2014/main" id="{D91C3C3B-30DF-5A7D-145F-38F538F3EAC8}"/>
              </a:ext>
            </a:extLst>
          </p:cNvPr>
          <p:cNvCxnSpPr>
            <a:cxnSpLocks/>
          </p:cNvCxnSpPr>
          <p:nvPr/>
        </p:nvCxnSpPr>
        <p:spPr>
          <a:xfrm>
            <a:off x="6918787" y="5171785"/>
            <a:ext cx="0" cy="410363"/>
          </a:xfrm>
          <a:prstGeom prst="line">
            <a:avLst/>
          </a:prstGeom>
          <a:ln w="57150"/>
        </p:spPr>
        <p:style>
          <a:lnRef idx="2">
            <a:schemeClr val="accent1"/>
          </a:lnRef>
          <a:fillRef idx="0">
            <a:schemeClr val="accent1"/>
          </a:fillRef>
          <a:effectRef idx="1">
            <a:schemeClr val="accent1"/>
          </a:effectRef>
          <a:fontRef idx="minor">
            <a:schemeClr val="tx1"/>
          </a:fontRef>
        </p:style>
      </p:cxnSp>
      <p:sp>
        <p:nvSpPr>
          <p:cNvPr id="12" name="テキスト ボックス 11">
            <a:extLst>
              <a:ext uri="{FF2B5EF4-FFF2-40B4-BE49-F238E27FC236}">
                <a16:creationId xmlns:a16="http://schemas.microsoft.com/office/drawing/2014/main" id="{59DDB55C-079E-B517-A46F-4C544279FDA3}"/>
              </a:ext>
            </a:extLst>
          </p:cNvPr>
          <p:cNvSpPr txBox="1"/>
          <p:nvPr/>
        </p:nvSpPr>
        <p:spPr>
          <a:xfrm>
            <a:off x="7022872" y="5218998"/>
            <a:ext cx="1771639" cy="276999"/>
          </a:xfrm>
          <a:prstGeom prst="rect">
            <a:avLst/>
          </a:prstGeom>
          <a:noFill/>
        </p:spPr>
        <p:txBody>
          <a:bodyPr wrap="none" rtlCol="0">
            <a:spAutoFit/>
          </a:bodyPr>
          <a:lstStyle/>
          <a:p>
            <a:r>
              <a:rPr lang="ja-JP" altLang="en-US" sz="1200" dirty="0">
                <a:solidFill>
                  <a:srgbClr val="FF0000"/>
                </a:solidFill>
                <a:latin typeface="ＭＳ Ｐゴシック" panose="020B0600070205080204" pitchFamily="50" charset="-128"/>
                <a:ea typeface="ＭＳ Ｐゴシック" panose="020B0600070205080204" pitchFamily="50" charset="-128"/>
              </a:rPr>
              <a:t>故障ナシ</a:t>
            </a:r>
            <a:r>
              <a:rPr lang="ja-JP" altLang="en-US" sz="1200" dirty="0">
                <a:latin typeface="ＭＳ Ｐゴシック" panose="020B0600070205080204" pitchFamily="50" charset="-128"/>
                <a:ea typeface="ＭＳ Ｐゴシック" panose="020B0600070205080204" pitchFamily="50" charset="-128"/>
              </a:rPr>
              <a:t>の全タスク修了</a:t>
            </a:r>
          </a:p>
        </p:txBody>
      </p:sp>
      <p:cxnSp>
        <p:nvCxnSpPr>
          <p:cNvPr id="33" name="直線コネクタ 32">
            <a:extLst>
              <a:ext uri="{FF2B5EF4-FFF2-40B4-BE49-F238E27FC236}">
                <a16:creationId xmlns:a16="http://schemas.microsoft.com/office/drawing/2014/main" id="{F2A5C506-917C-40D7-9FB1-2F726C60DF8B}"/>
              </a:ext>
            </a:extLst>
          </p:cNvPr>
          <p:cNvCxnSpPr>
            <a:cxnSpLocks/>
          </p:cNvCxnSpPr>
          <p:nvPr/>
        </p:nvCxnSpPr>
        <p:spPr>
          <a:xfrm>
            <a:off x="5070684" y="5527382"/>
            <a:ext cx="0" cy="648000"/>
          </a:xfrm>
          <a:prstGeom prst="line">
            <a:avLst/>
          </a:prstGeom>
          <a:ln w="285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82074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4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D4F4AF-D50A-9E81-C2F8-9D15F816FC47}"/>
            </a:ext>
          </a:extLst>
        </p:cNvPr>
        <p:cNvGrpSpPr/>
        <p:nvPr/>
      </p:nvGrpSpPr>
      <p:grpSpPr>
        <a:xfrm>
          <a:off x="0" y="0"/>
          <a:ext cx="0" cy="0"/>
          <a:chOff x="0" y="0"/>
          <a:chExt cx="0" cy="0"/>
        </a:xfrm>
      </p:grpSpPr>
      <p:pic>
        <p:nvPicPr>
          <p:cNvPr id="5" name="with_break_opt">
            <a:hlinkClick r:id="" action="ppaction://media"/>
            <a:extLst>
              <a:ext uri="{FF2B5EF4-FFF2-40B4-BE49-F238E27FC236}">
                <a16:creationId xmlns:a16="http://schemas.microsoft.com/office/drawing/2014/main" id="{2C98D375-7BBF-4688-B3EA-32445FA8F67F}"/>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522131" y="2613170"/>
            <a:ext cx="6048000" cy="4032000"/>
          </a:xfrm>
          <a:prstGeom prst="rect">
            <a:avLst/>
          </a:prstGeom>
        </p:spPr>
      </p:pic>
      <p:sp>
        <p:nvSpPr>
          <p:cNvPr id="51" name="タイトル 1">
            <a:extLst>
              <a:ext uri="{FF2B5EF4-FFF2-40B4-BE49-F238E27FC236}">
                <a16:creationId xmlns:a16="http://schemas.microsoft.com/office/drawing/2014/main" id="{2719E45A-7D67-167A-91EF-7BF4285AED9B}"/>
              </a:ext>
            </a:extLst>
          </p:cNvPr>
          <p:cNvSpPr>
            <a:spLocks noGrp="1"/>
          </p:cNvSpPr>
          <p:nvPr>
            <p:ph type="title"/>
          </p:nvPr>
        </p:nvSpPr>
        <p:spPr>
          <a:xfrm>
            <a:off x="628650" y="108276"/>
            <a:ext cx="7886700" cy="1325563"/>
          </a:xfrm>
        </p:spPr>
        <p:txBody>
          <a:bodyPr>
            <a:normAutofit/>
          </a:bodyPr>
          <a:lstStyle/>
          <a:p>
            <a:r>
              <a:rPr lang="ja-JP" altLang="en-US" dirty="0">
                <a:latin typeface="ＭＳ Ｐゴシック" panose="020B0600070205080204" pitchFamily="50" charset="-128"/>
                <a:ea typeface="ＭＳ Ｐゴシック" panose="020B0600070205080204" pitchFamily="50" charset="-128"/>
              </a:rPr>
              <a:t>故障が起こるシナリオで</a:t>
            </a:r>
            <a:br>
              <a:rPr lang="en-US" altLang="ja-JP" dirty="0">
                <a:latin typeface="ＭＳ Ｐゴシック" panose="020B0600070205080204" pitchFamily="50" charset="-128"/>
                <a:ea typeface="ＭＳ Ｐゴシック" panose="020B0600070205080204" pitchFamily="50" charset="-128"/>
              </a:rPr>
            </a:br>
            <a:r>
              <a:rPr lang="ja-JP" altLang="en-US" dirty="0">
                <a:latin typeface="ＭＳ Ｐゴシック" panose="020B0600070205080204" pitchFamily="50" charset="-128"/>
                <a:ea typeface="ＭＳ Ｐゴシック" panose="020B0600070205080204" pitchFamily="50" charset="-128"/>
              </a:rPr>
              <a:t>タスクアロケーション（最適化後）</a:t>
            </a:r>
          </a:p>
        </p:txBody>
      </p:sp>
      <p:sp>
        <p:nvSpPr>
          <p:cNvPr id="3" name="四角形: 角を丸くする 18">
            <a:extLst>
              <a:ext uri="{FF2B5EF4-FFF2-40B4-BE49-F238E27FC236}">
                <a16:creationId xmlns:a16="http://schemas.microsoft.com/office/drawing/2014/main" id="{BF8054D2-BD1B-5F54-B019-14E1281AFE3A}"/>
              </a:ext>
            </a:extLst>
          </p:cNvPr>
          <p:cNvSpPr/>
          <p:nvPr/>
        </p:nvSpPr>
        <p:spPr>
          <a:xfrm>
            <a:off x="315519" y="1621510"/>
            <a:ext cx="8581902" cy="949325"/>
          </a:xfrm>
          <a:prstGeom prst="roundRect">
            <a:avLst/>
          </a:prstGeom>
          <a:no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3FF56A7-2F70-7500-899E-DBF2331181C3}"/>
              </a:ext>
            </a:extLst>
          </p:cNvPr>
          <p:cNvSpPr txBox="1"/>
          <p:nvPr/>
        </p:nvSpPr>
        <p:spPr>
          <a:xfrm>
            <a:off x="504084" y="1663845"/>
            <a:ext cx="8208402" cy="830997"/>
          </a:xfrm>
          <a:prstGeom prst="rect">
            <a:avLst/>
          </a:prstGeom>
          <a:noFill/>
        </p:spPr>
        <p:txBody>
          <a:bodyPr wrap="square" rtlCol="0">
            <a:spAutoFit/>
          </a:bodyPr>
          <a:lstStyle/>
          <a:p>
            <a:pPr algn="just" defTabSz="914400">
              <a:defRPr/>
            </a:pPr>
            <a:r>
              <a:rPr lang="en-US" altLang="ja-JP" sz="2400" dirty="0">
                <a:latin typeface="ＭＳ Ｐゴシック" panose="020B0600070205080204" pitchFamily="50" charset="-128"/>
                <a:ea typeface="ＭＳ Ｐゴシック" panose="020B0600070205080204" pitchFamily="50" charset="-128"/>
              </a:rPr>
              <a:t>Limb</a:t>
            </a:r>
            <a:r>
              <a:rPr lang="ja-JP" altLang="en-US" sz="2400" dirty="0">
                <a:latin typeface="ＭＳ Ｐゴシック" panose="020B0600070205080204" pitchFamily="50" charset="-128"/>
                <a:ea typeface="ＭＳ Ｐゴシック" panose="020B0600070205080204" pitchFamily="50" charset="-128"/>
              </a:rPr>
              <a:t>モジュールが確率的に壊れるシナリオで高い作業効率が期待できるようタスク割り当てを最適化</a:t>
            </a:r>
            <a:endParaRPr lang="en-US" altLang="ja-JP" sz="2400" dirty="0">
              <a:latin typeface="ＭＳ Ｐゴシック" panose="020B0600070205080204" pitchFamily="50" charset="-128"/>
              <a:ea typeface="ＭＳ Ｐゴシック" panose="020B0600070205080204" pitchFamily="50" charset="-128"/>
            </a:endParaRPr>
          </a:p>
        </p:txBody>
      </p:sp>
      <p:sp>
        <p:nvSpPr>
          <p:cNvPr id="39" name="テキスト ボックス 38">
            <a:extLst>
              <a:ext uri="{FF2B5EF4-FFF2-40B4-BE49-F238E27FC236}">
                <a16:creationId xmlns:a16="http://schemas.microsoft.com/office/drawing/2014/main" id="{46E4D85F-3C67-4431-95FE-97F500F13B83}"/>
              </a:ext>
            </a:extLst>
          </p:cNvPr>
          <p:cNvSpPr txBox="1"/>
          <p:nvPr/>
        </p:nvSpPr>
        <p:spPr>
          <a:xfrm>
            <a:off x="7753988" y="3102145"/>
            <a:ext cx="877163" cy="1659429"/>
          </a:xfrm>
          <a:prstGeom prst="rect">
            <a:avLst/>
          </a:prstGeom>
          <a:noFill/>
        </p:spPr>
        <p:txBody>
          <a:bodyPr wrap="none" rtlCol="0">
            <a:spAutoFit/>
          </a:bodyPr>
          <a:lstStyle/>
          <a:p>
            <a:pPr>
              <a:spcAft>
                <a:spcPts val="450"/>
              </a:spcAft>
            </a:pPr>
            <a:r>
              <a:rPr lang="ja-JP" altLang="en-US" sz="1350" dirty="0">
                <a:latin typeface="ＭＳ Ｐゴシック" panose="020B0600070205080204" pitchFamily="50" charset="-128"/>
                <a:ea typeface="ＭＳ Ｐゴシック" panose="020B0600070205080204" pitchFamily="50" charset="-128"/>
              </a:rPr>
              <a:t>待機</a:t>
            </a:r>
            <a:endParaRPr lang="en-US" altLang="ja-JP" sz="1350" dirty="0">
              <a:latin typeface="ＭＳ Ｐゴシック" panose="020B0600070205080204" pitchFamily="50" charset="-128"/>
              <a:ea typeface="ＭＳ Ｐゴシック" panose="020B0600070205080204" pitchFamily="50" charset="-128"/>
            </a:endParaRPr>
          </a:p>
          <a:p>
            <a:pPr>
              <a:spcAft>
                <a:spcPts val="450"/>
              </a:spcAft>
            </a:pPr>
            <a:r>
              <a:rPr lang="ja-JP" altLang="en-US" sz="1350" dirty="0">
                <a:latin typeface="ＭＳ Ｐゴシック" panose="020B0600070205080204" pitchFamily="50" charset="-128"/>
                <a:ea typeface="ＭＳ Ｐゴシック" panose="020B0600070205080204" pitchFamily="50" charset="-128"/>
              </a:rPr>
              <a:t>作業</a:t>
            </a:r>
            <a:endParaRPr lang="en-US" altLang="ja-JP" sz="1350" dirty="0">
              <a:latin typeface="ＭＳ Ｐゴシック" panose="020B0600070205080204" pitchFamily="50" charset="-128"/>
              <a:ea typeface="ＭＳ Ｐゴシック" panose="020B0600070205080204" pitchFamily="50" charset="-128"/>
            </a:endParaRPr>
          </a:p>
          <a:p>
            <a:pPr>
              <a:spcAft>
                <a:spcPts val="450"/>
              </a:spcAft>
            </a:pPr>
            <a:r>
              <a:rPr lang="ja-JP" altLang="en-US" sz="1350" dirty="0">
                <a:latin typeface="ＭＳ Ｐゴシック" panose="020B0600070205080204" pitchFamily="50" charset="-128"/>
                <a:ea typeface="ＭＳ Ｐゴシック" panose="020B0600070205080204" pitchFamily="50" charset="-128"/>
              </a:rPr>
              <a:t>作業待機</a:t>
            </a:r>
            <a:endParaRPr lang="en-US" altLang="ja-JP" sz="1350" dirty="0">
              <a:latin typeface="ＭＳ Ｐゴシック" panose="020B0600070205080204" pitchFamily="50" charset="-128"/>
              <a:ea typeface="ＭＳ Ｐゴシック" panose="020B0600070205080204" pitchFamily="50" charset="-128"/>
            </a:endParaRPr>
          </a:p>
          <a:p>
            <a:pPr>
              <a:spcAft>
                <a:spcPts val="450"/>
              </a:spcAft>
            </a:pPr>
            <a:r>
              <a:rPr lang="ja-JP" altLang="en-US" sz="1350" dirty="0">
                <a:latin typeface="ＭＳ Ｐゴシック" panose="020B0600070205080204" pitchFamily="50" charset="-128"/>
                <a:ea typeface="ＭＳ Ｐゴシック" panose="020B0600070205080204" pitchFamily="50" charset="-128"/>
              </a:rPr>
              <a:t>移動</a:t>
            </a:r>
            <a:endParaRPr lang="en-US" altLang="ja-JP" sz="1350" dirty="0">
              <a:latin typeface="ＭＳ Ｐゴシック" panose="020B0600070205080204" pitchFamily="50" charset="-128"/>
              <a:ea typeface="ＭＳ Ｐゴシック" panose="020B0600070205080204" pitchFamily="50" charset="-128"/>
            </a:endParaRPr>
          </a:p>
          <a:p>
            <a:pPr>
              <a:spcAft>
                <a:spcPts val="450"/>
              </a:spcAft>
            </a:pPr>
            <a:r>
              <a:rPr lang="ja-JP" altLang="en-US" sz="1350" dirty="0">
                <a:latin typeface="ＭＳ Ｐゴシック" panose="020B0600070205080204" pitchFamily="50" charset="-128"/>
                <a:ea typeface="ＭＳ Ｐゴシック" panose="020B0600070205080204" pitchFamily="50" charset="-128"/>
              </a:rPr>
              <a:t>充電</a:t>
            </a:r>
            <a:endParaRPr lang="en-US" altLang="ja-JP" sz="1350" dirty="0">
              <a:latin typeface="ＭＳ Ｐゴシック" panose="020B0600070205080204" pitchFamily="50" charset="-128"/>
              <a:ea typeface="ＭＳ Ｐゴシック" panose="020B0600070205080204" pitchFamily="50" charset="-128"/>
            </a:endParaRPr>
          </a:p>
          <a:p>
            <a:pPr>
              <a:spcAft>
                <a:spcPts val="450"/>
              </a:spcAft>
            </a:pPr>
            <a:r>
              <a:rPr lang="ja-JP" altLang="en-US" sz="1350" dirty="0">
                <a:latin typeface="ＭＳ Ｐゴシック" panose="020B0600070205080204" pitchFamily="50" charset="-128"/>
                <a:ea typeface="ＭＳ Ｐゴシック" panose="020B0600070205080204" pitchFamily="50" charset="-128"/>
              </a:rPr>
              <a:t>故障</a:t>
            </a:r>
          </a:p>
        </p:txBody>
      </p:sp>
      <p:sp>
        <p:nvSpPr>
          <p:cNvPr id="40" name="正方形/長方形 39">
            <a:extLst>
              <a:ext uri="{FF2B5EF4-FFF2-40B4-BE49-F238E27FC236}">
                <a16:creationId xmlns:a16="http://schemas.microsoft.com/office/drawing/2014/main" id="{24B3E574-9398-4587-BD5D-3B9B1F6BE35E}"/>
              </a:ext>
            </a:extLst>
          </p:cNvPr>
          <p:cNvSpPr/>
          <p:nvPr/>
        </p:nvSpPr>
        <p:spPr>
          <a:xfrm>
            <a:off x="7276682" y="3156859"/>
            <a:ext cx="270000" cy="189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41" name="正方形/長方形 40">
            <a:extLst>
              <a:ext uri="{FF2B5EF4-FFF2-40B4-BE49-F238E27FC236}">
                <a16:creationId xmlns:a16="http://schemas.microsoft.com/office/drawing/2014/main" id="{AD64103D-7F34-4517-B01A-27E2AF0A44F7}"/>
              </a:ext>
            </a:extLst>
          </p:cNvPr>
          <p:cNvSpPr/>
          <p:nvPr/>
        </p:nvSpPr>
        <p:spPr>
          <a:xfrm>
            <a:off x="7285475" y="3406811"/>
            <a:ext cx="270000" cy="1890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42" name="正方形/長方形 41">
            <a:extLst>
              <a:ext uri="{FF2B5EF4-FFF2-40B4-BE49-F238E27FC236}">
                <a16:creationId xmlns:a16="http://schemas.microsoft.com/office/drawing/2014/main" id="{049EEBB3-ABD3-4C4E-8474-FFF71079C963}"/>
              </a:ext>
            </a:extLst>
          </p:cNvPr>
          <p:cNvSpPr/>
          <p:nvPr/>
        </p:nvSpPr>
        <p:spPr>
          <a:xfrm>
            <a:off x="7285475" y="4203609"/>
            <a:ext cx="270000" cy="189000"/>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43" name="正方形/長方形 42">
            <a:extLst>
              <a:ext uri="{FF2B5EF4-FFF2-40B4-BE49-F238E27FC236}">
                <a16:creationId xmlns:a16="http://schemas.microsoft.com/office/drawing/2014/main" id="{9B2A74D4-E5CA-4034-ACF1-5DCE9568B2BF}"/>
              </a:ext>
            </a:extLst>
          </p:cNvPr>
          <p:cNvSpPr/>
          <p:nvPr/>
        </p:nvSpPr>
        <p:spPr>
          <a:xfrm>
            <a:off x="7285475" y="3936802"/>
            <a:ext cx="270000" cy="189000"/>
          </a:xfrm>
          <a:prstGeom prst="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44" name="正方形/長方形 43">
            <a:extLst>
              <a:ext uri="{FF2B5EF4-FFF2-40B4-BE49-F238E27FC236}">
                <a16:creationId xmlns:a16="http://schemas.microsoft.com/office/drawing/2014/main" id="{F8F7F40F-4F6B-4714-9EA6-5D3CAE91F51B}"/>
              </a:ext>
            </a:extLst>
          </p:cNvPr>
          <p:cNvSpPr/>
          <p:nvPr/>
        </p:nvSpPr>
        <p:spPr>
          <a:xfrm>
            <a:off x="7285475" y="3675601"/>
            <a:ext cx="270000" cy="189000"/>
          </a:xfrm>
          <a:prstGeom prst="rect">
            <a:avLst/>
          </a:prstGeom>
          <a:solidFill>
            <a:srgbClr val="FF99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45" name="正方形/長方形 44">
            <a:extLst>
              <a:ext uri="{FF2B5EF4-FFF2-40B4-BE49-F238E27FC236}">
                <a16:creationId xmlns:a16="http://schemas.microsoft.com/office/drawing/2014/main" id="{378D9C54-4F82-4971-81BB-4B1C524B0301}"/>
              </a:ext>
            </a:extLst>
          </p:cNvPr>
          <p:cNvSpPr/>
          <p:nvPr/>
        </p:nvSpPr>
        <p:spPr>
          <a:xfrm>
            <a:off x="7285475" y="4479342"/>
            <a:ext cx="270000" cy="1890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pic>
        <p:nvPicPr>
          <p:cNvPr id="46" name="図 45">
            <a:extLst>
              <a:ext uri="{FF2B5EF4-FFF2-40B4-BE49-F238E27FC236}">
                <a16:creationId xmlns:a16="http://schemas.microsoft.com/office/drawing/2014/main" id="{A9C4C79C-1FBE-4F3E-A321-C6622BAC52A1}"/>
              </a:ext>
            </a:extLst>
          </p:cNvPr>
          <p:cNvPicPr>
            <a:picLocks noChangeAspect="1"/>
          </p:cNvPicPr>
          <p:nvPr/>
        </p:nvPicPr>
        <p:blipFill rotWithShape="1">
          <a:blip r:embed="rId5">
            <a:extLst>
              <a:ext uri="{28A0092B-C50C-407E-A947-70E740481C1C}">
                <a14:useLocalDpi xmlns:a14="http://schemas.microsoft.com/office/drawing/2010/main" val="0"/>
              </a:ext>
            </a:extLst>
          </a:blip>
          <a:srcRect l="5353" t="13155" r="53585" b="40973"/>
          <a:stretch/>
        </p:blipFill>
        <p:spPr>
          <a:xfrm>
            <a:off x="5000659" y="4230384"/>
            <a:ext cx="934325" cy="747572"/>
          </a:xfrm>
          <a:prstGeom prst="rect">
            <a:avLst/>
          </a:prstGeom>
        </p:spPr>
      </p:pic>
      <p:pic>
        <p:nvPicPr>
          <p:cNvPr id="47" name="図 46">
            <a:extLst>
              <a:ext uri="{FF2B5EF4-FFF2-40B4-BE49-F238E27FC236}">
                <a16:creationId xmlns:a16="http://schemas.microsoft.com/office/drawing/2014/main" id="{743664FD-7D0D-445D-B528-1C0949FF5EDE}"/>
              </a:ext>
            </a:extLst>
          </p:cNvPr>
          <p:cNvPicPr>
            <a:picLocks noChangeAspect="1"/>
          </p:cNvPicPr>
          <p:nvPr/>
        </p:nvPicPr>
        <p:blipFill rotWithShape="1">
          <a:blip r:embed="rId5">
            <a:extLst>
              <a:ext uri="{28A0092B-C50C-407E-A947-70E740481C1C}">
                <a14:useLocalDpi xmlns:a14="http://schemas.microsoft.com/office/drawing/2010/main" val="0"/>
              </a:ext>
            </a:extLst>
          </a:blip>
          <a:srcRect l="52099" t="13155" r="2626" b="44848"/>
          <a:stretch/>
        </p:blipFill>
        <p:spPr>
          <a:xfrm>
            <a:off x="3709468" y="4230383"/>
            <a:ext cx="1125239" cy="747573"/>
          </a:xfrm>
          <a:prstGeom prst="rect">
            <a:avLst/>
          </a:prstGeom>
        </p:spPr>
      </p:pic>
      <p:pic>
        <p:nvPicPr>
          <p:cNvPr id="48" name="図 47">
            <a:extLst>
              <a:ext uri="{FF2B5EF4-FFF2-40B4-BE49-F238E27FC236}">
                <a16:creationId xmlns:a16="http://schemas.microsoft.com/office/drawing/2014/main" id="{DFB81B43-19EC-4C55-ADC4-5C7190584663}"/>
              </a:ext>
            </a:extLst>
          </p:cNvPr>
          <p:cNvPicPr>
            <a:picLocks noChangeAspect="1"/>
          </p:cNvPicPr>
          <p:nvPr/>
        </p:nvPicPr>
        <p:blipFill rotWithShape="1">
          <a:blip r:embed="rId5">
            <a:extLst>
              <a:ext uri="{28A0092B-C50C-407E-A947-70E740481C1C}">
                <a14:useLocalDpi xmlns:a14="http://schemas.microsoft.com/office/drawing/2010/main" val="0"/>
              </a:ext>
            </a:extLst>
          </a:blip>
          <a:srcRect l="5353" t="59379" r="53585"/>
          <a:stretch/>
        </p:blipFill>
        <p:spPr>
          <a:xfrm>
            <a:off x="3682184" y="2989676"/>
            <a:ext cx="1100297" cy="779606"/>
          </a:xfrm>
          <a:prstGeom prst="rect">
            <a:avLst/>
          </a:prstGeom>
        </p:spPr>
      </p:pic>
      <p:pic>
        <p:nvPicPr>
          <p:cNvPr id="49" name="図 48">
            <a:extLst>
              <a:ext uri="{FF2B5EF4-FFF2-40B4-BE49-F238E27FC236}">
                <a16:creationId xmlns:a16="http://schemas.microsoft.com/office/drawing/2014/main" id="{5BC73099-C28D-498D-BFB6-0577B1D99CD6}"/>
              </a:ext>
            </a:extLst>
          </p:cNvPr>
          <p:cNvPicPr>
            <a:picLocks noChangeAspect="1"/>
          </p:cNvPicPr>
          <p:nvPr/>
        </p:nvPicPr>
        <p:blipFill rotWithShape="1">
          <a:blip r:embed="rId5">
            <a:extLst>
              <a:ext uri="{28A0092B-C50C-407E-A947-70E740481C1C}">
                <a14:useLocalDpi xmlns:a14="http://schemas.microsoft.com/office/drawing/2010/main" val="0"/>
              </a:ext>
            </a:extLst>
          </a:blip>
          <a:srcRect l="52099" t="56772" r="2626"/>
          <a:stretch/>
        </p:blipFill>
        <p:spPr>
          <a:xfrm>
            <a:off x="4834708" y="2989674"/>
            <a:ext cx="1140036" cy="779606"/>
          </a:xfrm>
          <a:prstGeom prst="rect">
            <a:avLst/>
          </a:prstGeom>
        </p:spPr>
      </p:pic>
      <p:sp>
        <p:nvSpPr>
          <p:cNvPr id="50" name="テキスト ボックス 49">
            <a:extLst>
              <a:ext uri="{FF2B5EF4-FFF2-40B4-BE49-F238E27FC236}">
                <a16:creationId xmlns:a16="http://schemas.microsoft.com/office/drawing/2014/main" id="{51A8082A-D38A-44F9-A8DA-697314BBD27E}"/>
              </a:ext>
            </a:extLst>
          </p:cNvPr>
          <p:cNvSpPr txBox="1"/>
          <p:nvPr/>
        </p:nvSpPr>
        <p:spPr>
          <a:xfrm>
            <a:off x="3871816" y="3885793"/>
            <a:ext cx="492443" cy="276999"/>
          </a:xfrm>
          <a:prstGeom prst="rect">
            <a:avLst/>
          </a:prstGeom>
          <a:noFill/>
        </p:spPr>
        <p:txBody>
          <a:bodyPr wrap="none" rtlCol="0">
            <a:spAutoFit/>
          </a:bodyPr>
          <a:lstStyle/>
          <a:p>
            <a:r>
              <a:rPr lang="ja-JP" altLang="en-US" sz="1200" dirty="0">
                <a:latin typeface="ＭＳ Ｐゴシック" panose="020B0600070205080204" pitchFamily="50" charset="-128"/>
                <a:ea typeface="ＭＳ Ｐゴシック" panose="020B0600070205080204" pitchFamily="50" charset="-128"/>
              </a:rPr>
              <a:t>単腕</a:t>
            </a:r>
          </a:p>
        </p:txBody>
      </p:sp>
      <p:sp>
        <p:nvSpPr>
          <p:cNvPr id="52" name="テキスト ボックス 51">
            <a:extLst>
              <a:ext uri="{FF2B5EF4-FFF2-40B4-BE49-F238E27FC236}">
                <a16:creationId xmlns:a16="http://schemas.microsoft.com/office/drawing/2014/main" id="{7ADE9098-1F8B-48B6-A9C9-850A8CD230B5}"/>
              </a:ext>
            </a:extLst>
          </p:cNvPr>
          <p:cNvSpPr txBox="1"/>
          <p:nvPr/>
        </p:nvSpPr>
        <p:spPr>
          <a:xfrm>
            <a:off x="4460082" y="3885793"/>
            <a:ext cx="492443" cy="276999"/>
          </a:xfrm>
          <a:prstGeom prst="rect">
            <a:avLst/>
          </a:prstGeom>
          <a:noFill/>
        </p:spPr>
        <p:txBody>
          <a:bodyPr wrap="none" rtlCol="0">
            <a:spAutoFit/>
          </a:bodyPr>
          <a:lstStyle/>
          <a:p>
            <a:r>
              <a:rPr lang="ja-JP" altLang="en-US" sz="1200" dirty="0">
                <a:latin typeface="ＭＳ Ｐゴシック" panose="020B0600070205080204" pitchFamily="50" charset="-128"/>
                <a:ea typeface="ＭＳ Ｐゴシック" panose="020B0600070205080204" pitchFamily="50" charset="-128"/>
              </a:rPr>
              <a:t>双腕</a:t>
            </a:r>
          </a:p>
        </p:txBody>
      </p:sp>
      <p:sp>
        <p:nvSpPr>
          <p:cNvPr id="53" name="テキスト ボックス 52">
            <a:extLst>
              <a:ext uri="{FF2B5EF4-FFF2-40B4-BE49-F238E27FC236}">
                <a16:creationId xmlns:a16="http://schemas.microsoft.com/office/drawing/2014/main" id="{683FBB1E-DF2F-46A4-B0AE-8FA4BDAA236D}"/>
              </a:ext>
            </a:extLst>
          </p:cNvPr>
          <p:cNvSpPr txBox="1"/>
          <p:nvPr/>
        </p:nvSpPr>
        <p:spPr>
          <a:xfrm>
            <a:off x="4988436" y="3887050"/>
            <a:ext cx="492443" cy="276999"/>
          </a:xfrm>
          <a:prstGeom prst="rect">
            <a:avLst/>
          </a:prstGeom>
          <a:noFill/>
        </p:spPr>
        <p:txBody>
          <a:bodyPr wrap="none" rtlCol="0">
            <a:spAutoFit/>
          </a:bodyPr>
          <a:lstStyle/>
          <a:p>
            <a:r>
              <a:rPr lang="ja-JP" altLang="en-US" sz="1200" dirty="0">
                <a:latin typeface="ＭＳ Ｐゴシック" panose="020B0600070205080204" pitchFamily="50" charset="-128"/>
                <a:ea typeface="ＭＳ Ｐゴシック" panose="020B0600070205080204" pitchFamily="50" charset="-128"/>
              </a:rPr>
              <a:t>単腕</a:t>
            </a:r>
          </a:p>
        </p:txBody>
      </p:sp>
      <p:sp>
        <p:nvSpPr>
          <p:cNvPr id="54" name="テキスト ボックス 53">
            <a:extLst>
              <a:ext uri="{FF2B5EF4-FFF2-40B4-BE49-F238E27FC236}">
                <a16:creationId xmlns:a16="http://schemas.microsoft.com/office/drawing/2014/main" id="{4B2CC0AE-3293-4583-B2EE-B2023E7CAF76}"/>
              </a:ext>
            </a:extLst>
          </p:cNvPr>
          <p:cNvSpPr txBox="1"/>
          <p:nvPr/>
        </p:nvSpPr>
        <p:spPr>
          <a:xfrm>
            <a:off x="5576702" y="3887050"/>
            <a:ext cx="492443" cy="276999"/>
          </a:xfrm>
          <a:prstGeom prst="rect">
            <a:avLst/>
          </a:prstGeom>
          <a:noFill/>
        </p:spPr>
        <p:txBody>
          <a:bodyPr wrap="none" rtlCol="0">
            <a:spAutoFit/>
          </a:bodyPr>
          <a:lstStyle/>
          <a:p>
            <a:r>
              <a:rPr lang="ja-JP" altLang="en-US" sz="1200" dirty="0">
                <a:latin typeface="ＭＳ Ｐゴシック" panose="020B0600070205080204" pitchFamily="50" charset="-128"/>
                <a:ea typeface="ＭＳ Ｐゴシック" panose="020B0600070205080204" pitchFamily="50" charset="-128"/>
              </a:rPr>
              <a:t>双腕</a:t>
            </a:r>
          </a:p>
        </p:txBody>
      </p:sp>
      <p:sp>
        <p:nvSpPr>
          <p:cNvPr id="55" name="テキスト ボックス 54">
            <a:extLst>
              <a:ext uri="{FF2B5EF4-FFF2-40B4-BE49-F238E27FC236}">
                <a16:creationId xmlns:a16="http://schemas.microsoft.com/office/drawing/2014/main" id="{6805C0FF-1089-444B-B31D-CFFBA89D6812}"/>
              </a:ext>
            </a:extLst>
          </p:cNvPr>
          <p:cNvSpPr txBox="1"/>
          <p:nvPr/>
        </p:nvSpPr>
        <p:spPr>
          <a:xfrm>
            <a:off x="3955994" y="4977957"/>
            <a:ext cx="843501" cy="276999"/>
          </a:xfrm>
          <a:prstGeom prst="rect">
            <a:avLst/>
          </a:prstGeom>
          <a:noFill/>
        </p:spPr>
        <p:txBody>
          <a:bodyPr wrap="none" rtlCol="0">
            <a:spAutoFit/>
          </a:bodyPr>
          <a:lstStyle/>
          <a:p>
            <a:r>
              <a:rPr lang="ja-JP" altLang="en-US" sz="1200" dirty="0">
                <a:latin typeface="ＭＳ Ｐゴシック" panose="020B0600070205080204" pitchFamily="50" charset="-128"/>
                <a:ea typeface="ＭＳ Ｐゴシック" panose="020B0600070205080204" pitchFamily="50" charset="-128"/>
              </a:rPr>
              <a:t>ドラゴン型</a:t>
            </a:r>
          </a:p>
        </p:txBody>
      </p:sp>
      <p:sp>
        <p:nvSpPr>
          <p:cNvPr id="56" name="テキスト ボックス 55">
            <a:extLst>
              <a:ext uri="{FF2B5EF4-FFF2-40B4-BE49-F238E27FC236}">
                <a16:creationId xmlns:a16="http://schemas.microsoft.com/office/drawing/2014/main" id="{E02F550D-A0F3-48C4-8C0A-1F8994C77B14}"/>
              </a:ext>
            </a:extLst>
          </p:cNvPr>
          <p:cNvSpPr txBox="1"/>
          <p:nvPr/>
        </p:nvSpPr>
        <p:spPr>
          <a:xfrm>
            <a:off x="5252236" y="4977957"/>
            <a:ext cx="873957" cy="276999"/>
          </a:xfrm>
          <a:prstGeom prst="rect">
            <a:avLst/>
          </a:prstGeom>
          <a:noFill/>
        </p:spPr>
        <p:txBody>
          <a:bodyPr wrap="none" rtlCol="0">
            <a:spAutoFit/>
          </a:bodyPr>
          <a:lstStyle/>
          <a:p>
            <a:r>
              <a:rPr lang="ja-JP" altLang="en-US" sz="1200" dirty="0">
                <a:latin typeface="ＭＳ Ｐゴシック" panose="020B0600070205080204" pitchFamily="50" charset="-128"/>
                <a:ea typeface="ＭＳ Ｐゴシック" panose="020B0600070205080204" pitchFamily="50" charset="-128"/>
              </a:rPr>
              <a:t>ミニマル型</a:t>
            </a:r>
          </a:p>
        </p:txBody>
      </p:sp>
      <p:sp>
        <p:nvSpPr>
          <p:cNvPr id="57" name="五角形 56">
            <a:extLst>
              <a:ext uri="{FF2B5EF4-FFF2-40B4-BE49-F238E27FC236}">
                <a16:creationId xmlns:a16="http://schemas.microsoft.com/office/drawing/2014/main" id="{08D887CC-F252-4EA3-91B3-F9EC3F9323AC}"/>
              </a:ext>
            </a:extLst>
          </p:cNvPr>
          <p:cNvSpPr/>
          <p:nvPr/>
        </p:nvSpPr>
        <p:spPr>
          <a:xfrm>
            <a:off x="5469607" y="3832303"/>
            <a:ext cx="135000" cy="135000"/>
          </a:xfrm>
          <a:prstGeom prst="pentagon">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58" name="楕円 57">
            <a:extLst>
              <a:ext uri="{FF2B5EF4-FFF2-40B4-BE49-F238E27FC236}">
                <a16:creationId xmlns:a16="http://schemas.microsoft.com/office/drawing/2014/main" id="{68B8BB4C-1891-489B-92ED-85DA6C847288}"/>
              </a:ext>
            </a:extLst>
          </p:cNvPr>
          <p:cNvSpPr/>
          <p:nvPr/>
        </p:nvSpPr>
        <p:spPr>
          <a:xfrm>
            <a:off x="3845353" y="5089187"/>
            <a:ext cx="108000" cy="72000"/>
          </a:xfrm>
          <a:prstGeom prst="ellipse">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59" name="楕円 58">
            <a:extLst>
              <a:ext uri="{FF2B5EF4-FFF2-40B4-BE49-F238E27FC236}">
                <a16:creationId xmlns:a16="http://schemas.microsoft.com/office/drawing/2014/main" id="{83B37424-6187-44D9-9AFA-202D5E30311C}"/>
              </a:ext>
            </a:extLst>
          </p:cNvPr>
          <p:cNvSpPr/>
          <p:nvPr/>
        </p:nvSpPr>
        <p:spPr>
          <a:xfrm>
            <a:off x="5157686" y="5063785"/>
            <a:ext cx="108000" cy="108000"/>
          </a:xfrm>
          <a:prstGeom prst="ellipse">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60" name="正方形/長方形 59">
            <a:extLst>
              <a:ext uri="{FF2B5EF4-FFF2-40B4-BE49-F238E27FC236}">
                <a16:creationId xmlns:a16="http://schemas.microsoft.com/office/drawing/2014/main" id="{B9575C23-CE48-472F-BAB5-A2AF038CCD20}"/>
              </a:ext>
            </a:extLst>
          </p:cNvPr>
          <p:cNvSpPr/>
          <p:nvPr/>
        </p:nvSpPr>
        <p:spPr>
          <a:xfrm>
            <a:off x="4968320" y="3834873"/>
            <a:ext cx="108000" cy="108000"/>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61" name="二等辺三角形 60">
            <a:extLst>
              <a:ext uri="{FF2B5EF4-FFF2-40B4-BE49-F238E27FC236}">
                <a16:creationId xmlns:a16="http://schemas.microsoft.com/office/drawing/2014/main" id="{8C8F9650-A663-4527-9A0B-DADE2645E296}"/>
              </a:ext>
            </a:extLst>
          </p:cNvPr>
          <p:cNvSpPr/>
          <p:nvPr/>
        </p:nvSpPr>
        <p:spPr>
          <a:xfrm>
            <a:off x="3776148" y="3843871"/>
            <a:ext cx="144000" cy="144000"/>
          </a:xfrm>
          <a:prstGeom prst="triangl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2" name="二等辺三角形 61">
            <a:extLst>
              <a:ext uri="{FF2B5EF4-FFF2-40B4-BE49-F238E27FC236}">
                <a16:creationId xmlns:a16="http://schemas.microsoft.com/office/drawing/2014/main" id="{0B35095E-99F6-4A79-BE53-F2D78DD9681B}"/>
              </a:ext>
            </a:extLst>
          </p:cNvPr>
          <p:cNvSpPr/>
          <p:nvPr/>
        </p:nvSpPr>
        <p:spPr>
          <a:xfrm flipV="1">
            <a:off x="4368815" y="3852340"/>
            <a:ext cx="144000" cy="144000"/>
          </a:xfrm>
          <a:prstGeom prst="triangl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テキスト ボックス 1">
            <a:extLst>
              <a:ext uri="{FF2B5EF4-FFF2-40B4-BE49-F238E27FC236}">
                <a16:creationId xmlns:a16="http://schemas.microsoft.com/office/drawing/2014/main" id="{73936383-BA56-A8BC-38FB-0A2F704120C7}"/>
              </a:ext>
            </a:extLst>
          </p:cNvPr>
          <p:cNvSpPr txBox="1"/>
          <p:nvPr/>
        </p:nvSpPr>
        <p:spPr>
          <a:xfrm>
            <a:off x="7022872" y="5218998"/>
            <a:ext cx="1771639" cy="276999"/>
          </a:xfrm>
          <a:prstGeom prst="rect">
            <a:avLst/>
          </a:prstGeom>
          <a:noFill/>
        </p:spPr>
        <p:txBody>
          <a:bodyPr wrap="none" rtlCol="0">
            <a:spAutoFit/>
          </a:bodyPr>
          <a:lstStyle/>
          <a:p>
            <a:r>
              <a:rPr lang="ja-JP" altLang="en-US" sz="1200" dirty="0">
                <a:solidFill>
                  <a:srgbClr val="FF0000"/>
                </a:solidFill>
                <a:latin typeface="ＭＳ Ｐゴシック" panose="020B0600070205080204" pitchFamily="50" charset="-128"/>
                <a:ea typeface="ＭＳ Ｐゴシック" panose="020B0600070205080204" pitchFamily="50" charset="-128"/>
              </a:rPr>
              <a:t>故障ナシ</a:t>
            </a:r>
            <a:r>
              <a:rPr lang="ja-JP" altLang="en-US" sz="1200" dirty="0">
                <a:latin typeface="ＭＳ Ｐゴシック" panose="020B0600070205080204" pitchFamily="50" charset="-128"/>
                <a:ea typeface="ＭＳ Ｐゴシック" panose="020B0600070205080204" pitchFamily="50" charset="-128"/>
              </a:rPr>
              <a:t>の全タスク修了</a:t>
            </a:r>
          </a:p>
        </p:txBody>
      </p:sp>
      <p:cxnSp>
        <p:nvCxnSpPr>
          <p:cNvPr id="6" name="直線コネクタ 5">
            <a:extLst>
              <a:ext uri="{FF2B5EF4-FFF2-40B4-BE49-F238E27FC236}">
                <a16:creationId xmlns:a16="http://schemas.microsoft.com/office/drawing/2014/main" id="{BB20040B-BD8C-FFAF-FEE0-C1A7FCBB8FCE}"/>
              </a:ext>
            </a:extLst>
          </p:cNvPr>
          <p:cNvCxnSpPr>
            <a:cxnSpLocks/>
          </p:cNvCxnSpPr>
          <p:nvPr/>
        </p:nvCxnSpPr>
        <p:spPr>
          <a:xfrm>
            <a:off x="6918787" y="5171785"/>
            <a:ext cx="0" cy="410363"/>
          </a:xfrm>
          <a:prstGeom prst="line">
            <a:avLst/>
          </a:prstGeom>
          <a:ln w="57150"/>
        </p:spPr>
        <p:style>
          <a:lnRef idx="2">
            <a:schemeClr val="accent1"/>
          </a:lnRef>
          <a:fillRef idx="0">
            <a:schemeClr val="accent1"/>
          </a:fillRef>
          <a:effectRef idx="1">
            <a:schemeClr val="accent1"/>
          </a:effectRef>
          <a:fontRef idx="minor">
            <a:schemeClr val="tx1"/>
          </a:fontRef>
        </p:style>
      </p:cxnSp>
      <p:sp>
        <p:nvSpPr>
          <p:cNvPr id="8" name="テキスト ボックス 7">
            <a:extLst>
              <a:ext uri="{FF2B5EF4-FFF2-40B4-BE49-F238E27FC236}">
                <a16:creationId xmlns:a16="http://schemas.microsoft.com/office/drawing/2014/main" id="{54D9B0AB-97A5-CEE0-3A53-028C67751CCA}"/>
              </a:ext>
            </a:extLst>
          </p:cNvPr>
          <p:cNvSpPr txBox="1"/>
          <p:nvPr/>
        </p:nvSpPr>
        <p:spPr>
          <a:xfrm>
            <a:off x="6997224" y="5839196"/>
            <a:ext cx="1797287" cy="276999"/>
          </a:xfrm>
          <a:prstGeom prst="rect">
            <a:avLst/>
          </a:prstGeom>
          <a:noFill/>
        </p:spPr>
        <p:txBody>
          <a:bodyPr wrap="none" rtlCol="0">
            <a:spAutoFit/>
          </a:bodyPr>
          <a:lstStyle/>
          <a:p>
            <a:r>
              <a:rPr lang="ja-JP" altLang="en-US" sz="1200" dirty="0">
                <a:solidFill>
                  <a:srgbClr val="FF0000"/>
                </a:solidFill>
                <a:latin typeface="ＭＳ Ｐゴシック" panose="020B0600070205080204" pitchFamily="50" charset="-128"/>
                <a:ea typeface="ＭＳ Ｐゴシック" panose="020B0600070205080204" pitchFamily="50" charset="-128"/>
              </a:rPr>
              <a:t>最適化前</a:t>
            </a:r>
            <a:r>
              <a:rPr lang="ja-JP" altLang="en-US" sz="1200" dirty="0">
                <a:latin typeface="ＭＳ Ｐゴシック" panose="020B0600070205080204" pitchFamily="50" charset="-128"/>
                <a:ea typeface="ＭＳ Ｐゴシック" panose="020B0600070205080204" pitchFamily="50" charset="-128"/>
              </a:rPr>
              <a:t>の全タスク終了</a:t>
            </a:r>
          </a:p>
        </p:txBody>
      </p:sp>
      <p:cxnSp>
        <p:nvCxnSpPr>
          <p:cNvPr id="9" name="直線コネクタ 8">
            <a:extLst>
              <a:ext uri="{FF2B5EF4-FFF2-40B4-BE49-F238E27FC236}">
                <a16:creationId xmlns:a16="http://schemas.microsoft.com/office/drawing/2014/main" id="{22A058C0-B943-91DF-6A57-F734A706BD8F}"/>
              </a:ext>
            </a:extLst>
          </p:cNvPr>
          <p:cNvCxnSpPr>
            <a:cxnSpLocks/>
          </p:cNvCxnSpPr>
          <p:nvPr/>
        </p:nvCxnSpPr>
        <p:spPr>
          <a:xfrm>
            <a:off x="5070684" y="5526819"/>
            <a:ext cx="0" cy="648000"/>
          </a:xfrm>
          <a:prstGeom prst="line">
            <a:avLst/>
          </a:prstGeom>
          <a:ln w="57150">
            <a:solidFill>
              <a:schemeClr val="bg1"/>
            </a:solidFill>
          </a:ln>
        </p:spPr>
        <p:style>
          <a:lnRef idx="2">
            <a:schemeClr val="accent1"/>
          </a:lnRef>
          <a:fillRef idx="0">
            <a:schemeClr val="accent1"/>
          </a:fillRef>
          <a:effectRef idx="1">
            <a:schemeClr val="accent1"/>
          </a:effectRef>
          <a:fontRef idx="minor">
            <a:schemeClr val="tx1"/>
          </a:fontRef>
        </p:style>
      </p:cxnSp>
      <p:cxnSp>
        <p:nvCxnSpPr>
          <p:cNvPr id="11" name="直線コネクタ 10">
            <a:extLst>
              <a:ext uri="{FF2B5EF4-FFF2-40B4-BE49-F238E27FC236}">
                <a16:creationId xmlns:a16="http://schemas.microsoft.com/office/drawing/2014/main" id="{3FC177A4-AB61-E9D5-B781-10F6FEBD19AF}"/>
              </a:ext>
            </a:extLst>
          </p:cNvPr>
          <p:cNvCxnSpPr>
            <a:cxnSpLocks/>
          </p:cNvCxnSpPr>
          <p:nvPr/>
        </p:nvCxnSpPr>
        <p:spPr>
          <a:xfrm>
            <a:off x="5656733" y="5527382"/>
            <a:ext cx="0" cy="648000"/>
          </a:xfrm>
          <a:prstGeom prst="line">
            <a:avLst/>
          </a:prstGeom>
          <a:ln w="57150">
            <a:solidFill>
              <a:schemeClr val="bg1"/>
            </a:solidFill>
          </a:ln>
        </p:spPr>
        <p:style>
          <a:lnRef idx="2">
            <a:schemeClr val="accent1"/>
          </a:lnRef>
          <a:fillRef idx="0">
            <a:schemeClr val="accent1"/>
          </a:fillRef>
          <a:effectRef idx="1">
            <a:schemeClr val="accent1"/>
          </a:effectRef>
          <a:fontRef idx="minor">
            <a:schemeClr val="tx1"/>
          </a:fontRef>
        </p:style>
      </p:cxnSp>
      <p:cxnSp>
        <p:nvCxnSpPr>
          <p:cNvPr id="14" name="直線コネクタ 13">
            <a:extLst>
              <a:ext uri="{FF2B5EF4-FFF2-40B4-BE49-F238E27FC236}">
                <a16:creationId xmlns:a16="http://schemas.microsoft.com/office/drawing/2014/main" id="{2D5B7857-774E-ECB0-2773-E356920DEE7B}"/>
              </a:ext>
            </a:extLst>
          </p:cNvPr>
          <p:cNvCxnSpPr>
            <a:cxnSpLocks/>
          </p:cNvCxnSpPr>
          <p:nvPr/>
        </p:nvCxnSpPr>
        <p:spPr>
          <a:xfrm>
            <a:off x="6918787" y="5764456"/>
            <a:ext cx="0" cy="410363"/>
          </a:xfrm>
          <a:prstGeom prst="line">
            <a:avLst/>
          </a:prstGeom>
          <a:ln w="57150">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37" name="直線コネクタ 36">
            <a:extLst>
              <a:ext uri="{FF2B5EF4-FFF2-40B4-BE49-F238E27FC236}">
                <a16:creationId xmlns:a16="http://schemas.microsoft.com/office/drawing/2014/main" id="{2F4DAC5B-83D7-4BBF-8D8C-5C4B61BD9E4A}"/>
              </a:ext>
            </a:extLst>
          </p:cNvPr>
          <p:cNvCxnSpPr>
            <a:cxnSpLocks/>
          </p:cNvCxnSpPr>
          <p:nvPr/>
        </p:nvCxnSpPr>
        <p:spPr>
          <a:xfrm>
            <a:off x="5070684" y="5527382"/>
            <a:ext cx="0" cy="648000"/>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38" name="直線コネクタ 37">
            <a:extLst>
              <a:ext uri="{FF2B5EF4-FFF2-40B4-BE49-F238E27FC236}">
                <a16:creationId xmlns:a16="http://schemas.microsoft.com/office/drawing/2014/main" id="{393C129C-AC87-4A3F-BDF5-A5B20C7B29FC}"/>
              </a:ext>
            </a:extLst>
          </p:cNvPr>
          <p:cNvCxnSpPr>
            <a:cxnSpLocks/>
          </p:cNvCxnSpPr>
          <p:nvPr/>
        </p:nvCxnSpPr>
        <p:spPr>
          <a:xfrm>
            <a:off x="5656733" y="5527382"/>
            <a:ext cx="0" cy="648000"/>
          </a:xfrm>
          <a:prstGeom prst="line">
            <a:avLst/>
          </a:prstGeom>
          <a:ln w="28575">
            <a:solidFill>
              <a:schemeClr val="accent6"/>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48681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4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89AF23-C7E4-E0FA-40E3-5B60922308F0}"/>
            </a:ext>
          </a:extLst>
        </p:cNvPr>
        <p:cNvGrpSpPr/>
        <p:nvPr/>
      </p:nvGrpSpPr>
      <p:grpSpPr>
        <a:xfrm>
          <a:off x="0" y="0"/>
          <a:ext cx="0" cy="0"/>
          <a:chOff x="0" y="0"/>
          <a:chExt cx="0" cy="0"/>
        </a:xfrm>
      </p:grpSpPr>
      <p:sp>
        <p:nvSpPr>
          <p:cNvPr id="51" name="タイトル 1">
            <a:extLst>
              <a:ext uri="{FF2B5EF4-FFF2-40B4-BE49-F238E27FC236}">
                <a16:creationId xmlns:a16="http://schemas.microsoft.com/office/drawing/2014/main" id="{FC02A889-E3A9-A0B2-E022-58C76E9D281B}"/>
              </a:ext>
            </a:extLst>
          </p:cNvPr>
          <p:cNvSpPr>
            <a:spLocks noGrp="1"/>
          </p:cNvSpPr>
          <p:nvPr>
            <p:ph type="title"/>
          </p:nvPr>
        </p:nvSpPr>
        <p:spPr>
          <a:xfrm>
            <a:off x="628650" y="108276"/>
            <a:ext cx="7886700" cy="1325563"/>
          </a:xfrm>
        </p:spPr>
        <p:txBody>
          <a:bodyPr>
            <a:normAutofit/>
          </a:bodyPr>
          <a:lstStyle/>
          <a:p>
            <a:r>
              <a:rPr lang="ja-JP" altLang="en-US" dirty="0">
                <a:latin typeface="ＭＳ Ｐゴシック" panose="020B0600070205080204" pitchFamily="50" charset="-128"/>
                <a:ea typeface="ＭＳ Ｐゴシック" panose="020B0600070205080204" pitchFamily="50" charset="-128"/>
              </a:rPr>
              <a:t>今後の目標</a:t>
            </a:r>
          </a:p>
        </p:txBody>
      </p:sp>
      <p:sp>
        <p:nvSpPr>
          <p:cNvPr id="86" name="テキスト ボックス 85">
            <a:extLst>
              <a:ext uri="{FF2B5EF4-FFF2-40B4-BE49-F238E27FC236}">
                <a16:creationId xmlns:a16="http://schemas.microsoft.com/office/drawing/2014/main" id="{34375C8D-7933-8B51-4464-A3402EED7BCA}"/>
              </a:ext>
            </a:extLst>
          </p:cNvPr>
          <p:cNvSpPr txBox="1"/>
          <p:nvPr/>
        </p:nvSpPr>
        <p:spPr>
          <a:xfrm>
            <a:off x="490211" y="1392503"/>
            <a:ext cx="8946274" cy="2708434"/>
          </a:xfrm>
          <a:prstGeom prst="rect">
            <a:avLst/>
          </a:prstGeom>
          <a:noFill/>
        </p:spPr>
        <p:txBody>
          <a:bodyPr wrap="square">
            <a:spAutoFit/>
          </a:bodyPr>
          <a:lstStyle/>
          <a:p>
            <a:r>
              <a:rPr lang="ja-JP" altLang="en-US" sz="2400" dirty="0">
                <a:latin typeface="ＭＳ Ｐゴシック" panose="020B0600070205080204" pitchFamily="50" charset="-128"/>
                <a:ea typeface="ＭＳ Ｐゴシック" panose="020B0600070205080204" pitchFamily="50" charset="-128"/>
              </a:rPr>
              <a:t>①</a:t>
            </a:r>
            <a:r>
              <a:rPr lang="zh-TW" altLang="en-US" sz="2400" dirty="0">
                <a:latin typeface="ＭＳ Ｐゴシック" panose="020B0600070205080204" pitchFamily="50" charset="-128"/>
                <a:ea typeface="ＭＳ Ｐゴシック" panose="020B0600070205080204" pitchFamily="50" charset="-128"/>
              </a:rPr>
              <a:t>多目的最適化</a:t>
            </a:r>
            <a:r>
              <a:rPr lang="ja-JP" altLang="en-US" sz="2400" dirty="0">
                <a:latin typeface="ＭＳ Ｐゴシック" panose="020B0600070205080204" pitchFamily="50" charset="-128"/>
                <a:ea typeface="ＭＳ Ｐゴシック" panose="020B0600070205080204" pitchFamily="50" charset="-128"/>
              </a:rPr>
              <a:t>における評価指標の改善</a:t>
            </a:r>
          </a:p>
          <a:p>
            <a:pPr marL="342900" indent="-342900">
              <a:buFont typeface="Arial" panose="020B0604020202020204" pitchFamily="34" charset="0"/>
              <a:buChar char="•"/>
            </a:pPr>
            <a:r>
              <a:rPr lang="ja-JP" altLang="en-US" sz="2000" dirty="0">
                <a:latin typeface="ＭＳ Ｐゴシック" panose="020B0600070205080204" pitchFamily="50" charset="-128"/>
                <a:ea typeface="ＭＳ Ｐゴシック" panose="020B0600070205080204" pitchFamily="50" charset="-128"/>
              </a:rPr>
              <a:t>故障発生時の作業期待値を用いた性能評価</a:t>
            </a:r>
            <a:endParaRPr lang="en-US" altLang="ja-JP" sz="2000" dirty="0">
              <a:latin typeface="ＭＳ Ｐゴシック" panose="020B0600070205080204" pitchFamily="50" charset="-128"/>
              <a:ea typeface="ＭＳ Ｐゴシック" panose="020B0600070205080204" pitchFamily="50" charset="-128"/>
            </a:endParaRPr>
          </a:p>
          <a:p>
            <a:pPr marL="342900" indent="-342900">
              <a:buFont typeface="Arial" panose="020B0604020202020204" pitchFamily="34" charset="0"/>
              <a:buChar char="•"/>
            </a:pPr>
            <a:r>
              <a:rPr lang="ja-JP" altLang="en-US" sz="2000" dirty="0">
                <a:latin typeface="ＭＳ Ｐゴシック" panose="020B0600070205080204" pitchFamily="50" charset="-128"/>
                <a:ea typeface="ＭＳ Ｐゴシック" panose="020B0600070205080204" pitchFamily="50" charset="-128"/>
              </a:rPr>
              <a:t>残りタスクの依存関係を考慮した性能評価</a:t>
            </a:r>
            <a:endParaRPr lang="en-US" altLang="ja-JP" sz="2000" dirty="0">
              <a:latin typeface="ＭＳ Ｐゴシック" panose="020B0600070205080204" pitchFamily="50" charset="-128"/>
              <a:ea typeface="ＭＳ Ｐゴシック" panose="020B0600070205080204" pitchFamily="50" charset="-128"/>
            </a:endParaRPr>
          </a:p>
          <a:p>
            <a:endParaRPr lang="en-US" altLang="ja-JP" sz="2400" dirty="0">
              <a:latin typeface="ＭＳ Ｐゴシック" panose="020B0600070205080204" pitchFamily="50" charset="-128"/>
              <a:ea typeface="ＭＳ Ｐゴシック" panose="020B0600070205080204" pitchFamily="50" charset="-128"/>
            </a:endParaRPr>
          </a:p>
          <a:p>
            <a:r>
              <a:rPr lang="ja-JP" altLang="en-US" sz="2400" dirty="0">
                <a:latin typeface="ＭＳ Ｐゴシック" panose="020B0600070205080204" pitchFamily="50" charset="-128"/>
                <a:ea typeface="ＭＳ Ｐゴシック" panose="020B0600070205080204" pitchFamily="50" charset="-128"/>
              </a:rPr>
              <a:t>②故障発生に対して頑健なタスクアロケーションアルゴリズム</a:t>
            </a:r>
          </a:p>
          <a:p>
            <a:pPr marL="342900" indent="-342900">
              <a:buFont typeface="Arial" panose="020B0604020202020204" pitchFamily="34" charset="0"/>
              <a:buChar char="•"/>
            </a:pPr>
            <a:endParaRPr lang="en-US" altLang="ja-JP" sz="2000" dirty="0">
              <a:latin typeface="ＭＳ Ｐゴシック" panose="020B0600070205080204" pitchFamily="50" charset="-128"/>
              <a:ea typeface="ＭＳ Ｐゴシック" panose="020B0600070205080204" pitchFamily="50" charset="-128"/>
            </a:endParaRPr>
          </a:p>
          <a:p>
            <a:endParaRPr lang="ja-JP" altLang="en-US" sz="2000" dirty="0">
              <a:latin typeface="ＭＳ Ｐゴシック" panose="020B0600070205080204" pitchFamily="50" charset="-128"/>
              <a:ea typeface="ＭＳ Ｐゴシック" panose="020B0600070205080204" pitchFamily="50" charset="-128"/>
            </a:endParaRPr>
          </a:p>
          <a:p>
            <a:endParaRPr lang="ja-JP" altLang="en-US" dirty="0">
              <a:latin typeface="ＭＳ Ｐゴシック" panose="020B0600070205080204" pitchFamily="50" charset="-128"/>
              <a:ea typeface="ＭＳ Ｐゴシック" panose="020B0600070205080204" pitchFamily="50" charset="-128"/>
            </a:endParaRPr>
          </a:p>
        </p:txBody>
      </p:sp>
      <p:pic>
        <p:nvPicPr>
          <p:cNvPr id="89" name="図 88">
            <a:extLst>
              <a:ext uri="{FF2B5EF4-FFF2-40B4-BE49-F238E27FC236}">
                <a16:creationId xmlns:a16="http://schemas.microsoft.com/office/drawing/2014/main" id="{920D3E6C-CF5B-74C3-8F4F-CA19C7D4F055}"/>
              </a:ext>
            </a:extLst>
          </p:cNvPr>
          <p:cNvPicPr>
            <a:picLocks noChangeAspect="1"/>
          </p:cNvPicPr>
          <p:nvPr/>
        </p:nvPicPr>
        <p:blipFill>
          <a:blip r:embed="rId2"/>
          <a:srcRect r="35961"/>
          <a:stretch/>
        </p:blipFill>
        <p:spPr>
          <a:xfrm>
            <a:off x="1854958" y="4591314"/>
            <a:ext cx="5020787" cy="2141464"/>
          </a:xfrm>
          <a:prstGeom prst="rect">
            <a:avLst/>
          </a:prstGeom>
        </p:spPr>
      </p:pic>
      <p:sp>
        <p:nvSpPr>
          <p:cNvPr id="91" name="正方形/長方形 90">
            <a:extLst>
              <a:ext uri="{FF2B5EF4-FFF2-40B4-BE49-F238E27FC236}">
                <a16:creationId xmlns:a16="http://schemas.microsoft.com/office/drawing/2014/main" id="{2800B9B4-4BE0-2D28-CF6B-6FDF5939BE70}"/>
              </a:ext>
            </a:extLst>
          </p:cNvPr>
          <p:cNvSpPr/>
          <p:nvPr/>
        </p:nvSpPr>
        <p:spPr>
          <a:xfrm>
            <a:off x="2261496" y="4642943"/>
            <a:ext cx="144000" cy="252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ＭＳ Ｐゴシック" panose="020B0600070205080204" pitchFamily="50" charset="-128"/>
              <a:ea typeface="ＭＳ Ｐゴシック" panose="020B0600070205080204" pitchFamily="50" charset="-128"/>
              <a:cs typeface="Arial" panose="020B0604020202020204" pitchFamily="34" charset="0"/>
            </a:endParaRPr>
          </a:p>
        </p:txBody>
      </p:sp>
      <p:sp>
        <p:nvSpPr>
          <p:cNvPr id="92" name="正方形/長方形 91">
            <a:extLst>
              <a:ext uri="{FF2B5EF4-FFF2-40B4-BE49-F238E27FC236}">
                <a16:creationId xmlns:a16="http://schemas.microsoft.com/office/drawing/2014/main" id="{5DA5A151-B162-95EF-04C9-DEBA1624782F}"/>
              </a:ext>
            </a:extLst>
          </p:cNvPr>
          <p:cNvSpPr/>
          <p:nvPr/>
        </p:nvSpPr>
        <p:spPr>
          <a:xfrm>
            <a:off x="7311965" y="4596891"/>
            <a:ext cx="144000" cy="324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ＭＳ Ｐゴシック" panose="020B0600070205080204" pitchFamily="50" charset="-128"/>
              <a:ea typeface="ＭＳ Ｐゴシック" panose="020B0600070205080204" pitchFamily="50" charset="-128"/>
              <a:cs typeface="Arial" panose="020B0604020202020204" pitchFamily="34" charset="0"/>
            </a:endParaRPr>
          </a:p>
        </p:txBody>
      </p:sp>
      <p:sp>
        <p:nvSpPr>
          <p:cNvPr id="93" name="テキスト ボックス 92">
            <a:extLst>
              <a:ext uri="{FF2B5EF4-FFF2-40B4-BE49-F238E27FC236}">
                <a16:creationId xmlns:a16="http://schemas.microsoft.com/office/drawing/2014/main" id="{127BDC4B-349B-B57B-75F4-B01D8B01150F}"/>
              </a:ext>
            </a:extLst>
          </p:cNvPr>
          <p:cNvSpPr txBox="1"/>
          <p:nvPr/>
        </p:nvSpPr>
        <p:spPr>
          <a:xfrm>
            <a:off x="7569397" y="4574225"/>
            <a:ext cx="646331" cy="369332"/>
          </a:xfrm>
          <a:prstGeom prst="rect">
            <a:avLst/>
          </a:prstGeom>
          <a:noFill/>
        </p:spPr>
        <p:txBody>
          <a:bodyPr wrap="none" rtlCol="0">
            <a:spAutoFit/>
          </a:bodyPr>
          <a:lstStyle/>
          <a:p>
            <a:r>
              <a:rPr lang="ja-JP" altLang="en-US" dirty="0">
                <a:latin typeface="ＭＳ Ｐゴシック" panose="020B0600070205080204" pitchFamily="50" charset="-128"/>
                <a:ea typeface="ＭＳ Ｐゴシック" panose="020B0600070205080204" pitchFamily="50" charset="-128"/>
                <a:cs typeface="Arial" panose="020B0604020202020204" pitchFamily="34" charset="0"/>
              </a:rPr>
              <a:t>移動</a:t>
            </a:r>
            <a:endParaRPr kumimoji="1" lang="ja-JP" altLang="en-US" dirty="0">
              <a:latin typeface="ＭＳ Ｐゴシック" panose="020B0600070205080204" pitchFamily="50" charset="-128"/>
              <a:ea typeface="ＭＳ Ｐゴシック" panose="020B0600070205080204" pitchFamily="50" charset="-128"/>
              <a:cs typeface="Arial" panose="020B0604020202020204" pitchFamily="34" charset="0"/>
            </a:endParaRPr>
          </a:p>
        </p:txBody>
      </p:sp>
      <p:sp>
        <p:nvSpPr>
          <p:cNvPr id="94" name="正方形/長方形 93">
            <a:extLst>
              <a:ext uri="{FF2B5EF4-FFF2-40B4-BE49-F238E27FC236}">
                <a16:creationId xmlns:a16="http://schemas.microsoft.com/office/drawing/2014/main" id="{EDBA62E0-4074-893C-B034-8B703FAEAA53}"/>
              </a:ext>
            </a:extLst>
          </p:cNvPr>
          <p:cNvSpPr/>
          <p:nvPr/>
        </p:nvSpPr>
        <p:spPr>
          <a:xfrm>
            <a:off x="7311965" y="5054674"/>
            <a:ext cx="144000" cy="324000"/>
          </a:xfrm>
          <a:prstGeom prst="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ＭＳ Ｐゴシック" panose="020B0600070205080204" pitchFamily="50" charset="-128"/>
              <a:ea typeface="ＭＳ Ｐゴシック" panose="020B0600070205080204" pitchFamily="50" charset="-128"/>
              <a:cs typeface="Arial" panose="020B0604020202020204" pitchFamily="34" charset="0"/>
            </a:endParaRPr>
          </a:p>
        </p:txBody>
      </p:sp>
      <p:sp>
        <p:nvSpPr>
          <p:cNvPr id="95" name="テキスト ボックス 94">
            <a:extLst>
              <a:ext uri="{FF2B5EF4-FFF2-40B4-BE49-F238E27FC236}">
                <a16:creationId xmlns:a16="http://schemas.microsoft.com/office/drawing/2014/main" id="{D8F7F96D-6027-59A0-5C55-B89D9C10EDFE}"/>
              </a:ext>
            </a:extLst>
          </p:cNvPr>
          <p:cNvSpPr txBox="1"/>
          <p:nvPr/>
        </p:nvSpPr>
        <p:spPr>
          <a:xfrm>
            <a:off x="7569397" y="5032008"/>
            <a:ext cx="646331" cy="369332"/>
          </a:xfrm>
          <a:prstGeom prst="rect">
            <a:avLst/>
          </a:prstGeom>
          <a:noFill/>
        </p:spPr>
        <p:txBody>
          <a:bodyPr wrap="none" rtlCol="0">
            <a:spAutoFit/>
          </a:bodyPr>
          <a:lstStyle/>
          <a:p>
            <a:r>
              <a:rPr lang="ja-JP" altLang="en-US" dirty="0">
                <a:latin typeface="ＭＳ Ｐゴシック" panose="020B0600070205080204" pitchFamily="50" charset="-128"/>
                <a:ea typeface="ＭＳ Ｐゴシック" panose="020B0600070205080204" pitchFamily="50" charset="-128"/>
                <a:cs typeface="Arial" panose="020B0604020202020204" pitchFamily="34" charset="0"/>
              </a:rPr>
              <a:t>作業</a:t>
            </a:r>
            <a:endParaRPr kumimoji="1" lang="ja-JP" altLang="en-US" dirty="0">
              <a:latin typeface="ＭＳ Ｐゴシック" panose="020B0600070205080204" pitchFamily="50" charset="-128"/>
              <a:ea typeface="ＭＳ Ｐゴシック" panose="020B0600070205080204" pitchFamily="50" charset="-128"/>
              <a:cs typeface="Arial" panose="020B0604020202020204" pitchFamily="34" charset="0"/>
            </a:endParaRPr>
          </a:p>
        </p:txBody>
      </p:sp>
      <p:sp>
        <p:nvSpPr>
          <p:cNvPr id="96" name="正方形/長方形 95">
            <a:extLst>
              <a:ext uri="{FF2B5EF4-FFF2-40B4-BE49-F238E27FC236}">
                <a16:creationId xmlns:a16="http://schemas.microsoft.com/office/drawing/2014/main" id="{30AFB6B8-514B-E06D-BD0C-6E2664D1F827}"/>
              </a:ext>
            </a:extLst>
          </p:cNvPr>
          <p:cNvSpPr/>
          <p:nvPr/>
        </p:nvSpPr>
        <p:spPr>
          <a:xfrm>
            <a:off x="2414734" y="4642943"/>
            <a:ext cx="646331" cy="252000"/>
          </a:xfrm>
          <a:prstGeom prst="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ＭＳ Ｐゴシック" panose="020B0600070205080204" pitchFamily="50" charset="-128"/>
              <a:ea typeface="ＭＳ Ｐゴシック" panose="020B0600070205080204" pitchFamily="50" charset="-128"/>
              <a:cs typeface="Arial" panose="020B0604020202020204" pitchFamily="34" charset="0"/>
            </a:endParaRPr>
          </a:p>
        </p:txBody>
      </p:sp>
      <p:sp>
        <p:nvSpPr>
          <p:cNvPr id="108" name="正方形/長方形 107">
            <a:extLst>
              <a:ext uri="{FF2B5EF4-FFF2-40B4-BE49-F238E27FC236}">
                <a16:creationId xmlns:a16="http://schemas.microsoft.com/office/drawing/2014/main" id="{8058B4B1-202F-217D-BC94-AE77EB010FDF}"/>
              </a:ext>
            </a:extLst>
          </p:cNvPr>
          <p:cNvSpPr/>
          <p:nvPr/>
        </p:nvSpPr>
        <p:spPr>
          <a:xfrm>
            <a:off x="3162661" y="4642943"/>
            <a:ext cx="293988" cy="252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ＭＳ Ｐゴシック" panose="020B0600070205080204" pitchFamily="50" charset="-128"/>
              <a:ea typeface="ＭＳ Ｐゴシック" panose="020B0600070205080204" pitchFamily="50" charset="-128"/>
              <a:cs typeface="Arial" panose="020B0604020202020204" pitchFamily="34" charset="0"/>
            </a:endParaRPr>
          </a:p>
        </p:txBody>
      </p:sp>
      <p:sp>
        <p:nvSpPr>
          <p:cNvPr id="109" name="正方形/長方形 108">
            <a:extLst>
              <a:ext uri="{FF2B5EF4-FFF2-40B4-BE49-F238E27FC236}">
                <a16:creationId xmlns:a16="http://schemas.microsoft.com/office/drawing/2014/main" id="{69AFA823-D835-234F-AEEB-96B55D03E9EF}"/>
              </a:ext>
            </a:extLst>
          </p:cNvPr>
          <p:cNvSpPr/>
          <p:nvPr/>
        </p:nvSpPr>
        <p:spPr>
          <a:xfrm>
            <a:off x="3465886" y="4642943"/>
            <a:ext cx="430446" cy="252000"/>
          </a:xfrm>
          <a:prstGeom prst="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ＭＳ Ｐゴシック" panose="020B0600070205080204" pitchFamily="50" charset="-128"/>
              <a:ea typeface="ＭＳ Ｐゴシック" panose="020B0600070205080204" pitchFamily="50" charset="-128"/>
              <a:cs typeface="Arial" panose="020B0604020202020204" pitchFamily="34" charset="0"/>
            </a:endParaRPr>
          </a:p>
        </p:txBody>
      </p:sp>
      <p:sp>
        <p:nvSpPr>
          <p:cNvPr id="110" name="正方形/長方形 109">
            <a:extLst>
              <a:ext uri="{FF2B5EF4-FFF2-40B4-BE49-F238E27FC236}">
                <a16:creationId xmlns:a16="http://schemas.microsoft.com/office/drawing/2014/main" id="{18E8D2D1-FC41-20A0-A906-2A858445E228}"/>
              </a:ext>
            </a:extLst>
          </p:cNvPr>
          <p:cNvSpPr/>
          <p:nvPr/>
        </p:nvSpPr>
        <p:spPr>
          <a:xfrm>
            <a:off x="2261496" y="5142350"/>
            <a:ext cx="344058" cy="252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ＭＳ Ｐゴシック" panose="020B0600070205080204" pitchFamily="50" charset="-128"/>
              <a:ea typeface="ＭＳ Ｐゴシック" panose="020B0600070205080204" pitchFamily="50" charset="-128"/>
              <a:cs typeface="Arial" panose="020B0604020202020204" pitchFamily="34" charset="0"/>
            </a:endParaRPr>
          </a:p>
        </p:txBody>
      </p:sp>
      <p:sp>
        <p:nvSpPr>
          <p:cNvPr id="111" name="正方形/長方形 110">
            <a:extLst>
              <a:ext uri="{FF2B5EF4-FFF2-40B4-BE49-F238E27FC236}">
                <a16:creationId xmlns:a16="http://schemas.microsoft.com/office/drawing/2014/main" id="{3133E88C-CEB9-C28B-D1DA-54336EFA82F0}"/>
              </a:ext>
            </a:extLst>
          </p:cNvPr>
          <p:cNvSpPr/>
          <p:nvPr/>
        </p:nvSpPr>
        <p:spPr>
          <a:xfrm>
            <a:off x="2614791" y="5142350"/>
            <a:ext cx="841858" cy="252000"/>
          </a:xfrm>
          <a:prstGeom prst="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ＭＳ Ｐゴシック" panose="020B0600070205080204" pitchFamily="50" charset="-128"/>
              <a:ea typeface="ＭＳ Ｐゴシック" panose="020B0600070205080204" pitchFamily="50" charset="-128"/>
              <a:cs typeface="Arial" panose="020B0604020202020204" pitchFamily="34" charset="0"/>
            </a:endParaRPr>
          </a:p>
        </p:txBody>
      </p:sp>
      <p:sp>
        <p:nvSpPr>
          <p:cNvPr id="112" name="正方形/長方形 111">
            <a:extLst>
              <a:ext uri="{FF2B5EF4-FFF2-40B4-BE49-F238E27FC236}">
                <a16:creationId xmlns:a16="http://schemas.microsoft.com/office/drawing/2014/main" id="{7262FD61-1CB0-31B3-5852-CABED6565325}"/>
              </a:ext>
            </a:extLst>
          </p:cNvPr>
          <p:cNvSpPr/>
          <p:nvPr/>
        </p:nvSpPr>
        <p:spPr>
          <a:xfrm>
            <a:off x="3473669" y="5142350"/>
            <a:ext cx="582490" cy="252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ＭＳ Ｐゴシック" panose="020B0600070205080204" pitchFamily="50" charset="-128"/>
              <a:ea typeface="ＭＳ Ｐゴシック" panose="020B0600070205080204" pitchFamily="50" charset="-128"/>
              <a:cs typeface="Arial" panose="020B0604020202020204" pitchFamily="34" charset="0"/>
            </a:endParaRPr>
          </a:p>
        </p:txBody>
      </p:sp>
      <p:sp>
        <p:nvSpPr>
          <p:cNvPr id="113" name="正方形/長方形 112">
            <a:extLst>
              <a:ext uri="{FF2B5EF4-FFF2-40B4-BE49-F238E27FC236}">
                <a16:creationId xmlns:a16="http://schemas.microsoft.com/office/drawing/2014/main" id="{38BF6C43-F865-046F-5F16-2505682F051F}"/>
              </a:ext>
            </a:extLst>
          </p:cNvPr>
          <p:cNvSpPr/>
          <p:nvPr/>
        </p:nvSpPr>
        <p:spPr>
          <a:xfrm>
            <a:off x="4065396" y="5142350"/>
            <a:ext cx="384242" cy="252000"/>
          </a:xfrm>
          <a:prstGeom prst="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ＭＳ Ｐゴシック" panose="020B0600070205080204" pitchFamily="50" charset="-128"/>
              <a:ea typeface="ＭＳ Ｐゴシック" panose="020B0600070205080204" pitchFamily="50" charset="-128"/>
              <a:cs typeface="Arial" panose="020B0604020202020204" pitchFamily="34" charset="0"/>
            </a:endParaRPr>
          </a:p>
        </p:txBody>
      </p:sp>
      <p:sp>
        <p:nvSpPr>
          <p:cNvPr id="114" name="正方形/長方形 113">
            <a:extLst>
              <a:ext uri="{FF2B5EF4-FFF2-40B4-BE49-F238E27FC236}">
                <a16:creationId xmlns:a16="http://schemas.microsoft.com/office/drawing/2014/main" id="{643DCEE3-8352-E0E9-EE1F-13497004E95C}"/>
              </a:ext>
            </a:extLst>
          </p:cNvPr>
          <p:cNvSpPr/>
          <p:nvPr/>
        </p:nvSpPr>
        <p:spPr>
          <a:xfrm>
            <a:off x="2268255" y="6353292"/>
            <a:ext cx="144000" cy="252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ＭＳ Ｐゴシック" panose="020B0600070205080204" pitchFamily="50" charset="-128"/>
              <a:ea typeface="ＭＳ Ｐゴシック" panose="020B0600070205080204" pitchFamily="50" charset="-128"/>
              <a:cs typeface="Arial" panose="020B0604020202020204" pitchFamily="34" charset="0"/>
            </a:endParaRPr>
          </a:p>
        </p:txBody>
      </p:sp>
      <p:sp>
        <p:nvSpPr>
          <p:cNvPr id="115" name="正方形/長方形 114">
            <a:extLst>
              <a:ext uri="{FF2B5EF4-FFF2-40B4-BE49-F238E27FC236}">
                <a16:creationId xmlns:a16="http://schemas.microsoft.com/office/drawing/2014/main" id="{A5C7481C-C8B3-9211-76D0-B7541A6CDBDD}"/>
              </a:ext>
            </a:extLst>
          </p:cNvPr>
          <p:cNvSpPr/>
          <p:nvPr/>
        </p:nvSpPr>
        <p:spPr>
          <a:xfrm>
            <a:off x="2421493" y="6353292"/>
            <a:ext cx="646331" cy="252000"/>
          </a:xfrm>
          <a:prstGeom prst="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ＭＳ Ｐゴシック" panose="020B0600070205080204" pitchFamily="50" charset="-128"/>
              <a:ea typeface="ＭＳ Ｐゴシック" panose="020B0600070205080204" pitchFamily="50" charset="-128"/>
              <a:cs typeface="Arial" panose="020B0604020202020204" pitchFamily="34" charset="0"/>
            </a:endParaRPr>
          </a:p>
        </p:txBody>
      </p:sp>
      <p:sp>
        <p:nvSpPr>
          <p:cNvPr id="116" name="正方形/長方形 115">
            <a:extLst>
              <a:ext uri="{FF2B5EF4-FFF2-40B4-BE49-F238E27FC236}">
                <a16:creationId xmlns:a16="http://schemas.microsoft.com/office/drawing/2014/main" id="{CEE095D7-C616-2A7E-A25A-13FCB369D728}"/>
              </a:ext>
            </a:extLst>
          </p:cNvPr>
          <p:cNvSpPr/>
          <p:nvPr/>
        </p:nvSpPr>
        <p:spPr>
          <a:xfrm>
            <a:off x="3216668" y="6353292"/>
            <a:ext cx="841858" cy="252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ＭＳ Ｐゴシック" panose="020B0600070205080204" pitchFamily="50" charset="-128"/>
              <a:ea typeface="ＭＳ Ｐゴシック" panose="020B0600070205080204" pitchFamily="50" charset="-128"/>
              <a:cs typeface="Arial" panose="020B0604020202020204" pitchFamily="34" charset="0"/>
            </a:endParaRPr>
          </a:p>
        </p:txBody>
      </p:sp>
      <p:sp>
        <p:nvSpPr>
          <p:cNvPr id="117" name="正方形/長方形 116">
            <a:extLst>
              <a:ext uri="{FF2B5EF4-FFF2-40B4-BE49-F238E27FC236}">
                <a16:creationId xmlns:a16="http://schemas.microsoft.com/office/drawing/2014/main" id="{2FD3E1E3-EFE0-E2BB-BAB4-D712C1E39088}"/>
              </a:ext>
            </a:extLst>
          </p:cNvPr>
          <p:cNvSpPr/>
          <p:nvPr/>
        </p:nvSpPr>
        <p:spPr>
          <a:xfrm>
            <a:off x="4067764" y="6353292"/>
            <a:ext cx="646331" cy="252000"/>
          </a:xfrm>
          <a:prstGeom prst="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ＭＳ Ｐゴシック" panose="020B0600070205080204" pitchFamily="50" charset="-128"/>
              <a:ea typeface="ＭＳ Ｐゴシック" panose="020B0600070205080204" pitchFamily="50" charset="-128"/>
              <a:cs typeface="Arial" panose="020B0604020202020204" pitchFamily="34" charset="0"/>
            </a:endParaRPr>
          </a:p>
        </p:txBody>
      </p:sp>
      <p:sp>
        <p:nvSpPr>
          <p:cNvPr id="120" name="テキスト ボックス 119">
            <a:extLst>
              <a:ext uri="{FF2B5EF4-FFF2-40B4-BE49-F238E27FC236}">
                <a16:creationId xmlns:a16="http://schemas.microsoft.com/office/drawing/2014/main" id="{C56FE92F-A894-BCE8-4F6E-1E7D8B9C4C21}"/>
              </a:ext>
            </a:extLst>
          </p:cNvPr>
          <p:cNvSpPr txBox="1"/>
          <p:nvPr/>
        </p:nvSpPr>
        <p:spPr>
          <a:xfrm>
            <a:off x="7569396" y="5892385"/>
            <a:ext cx="646331" cy="369332"/>
          </a:xfrm>
          <a:prstGeom prst="rect">
            <a:avLst/>
          </a:prstGeom>
          <a:noFill/>
        </p:spPr>
        <p:txBody>
          <a:bodyPr wrap="none" rtlCol="0">
            <a:spAutoFit/>
          </a:bodyPr>
          <a:lstStyle/>
          <a:p>
            <a:r>
              <a:rPr kumimoji="1" lang="ja-JP" altLang="en-US" dirty="0">
                <a:latin typeface="ＭＳ Ｐゴシック" panose="020B0600070205080204" pitchFamily="50" charset="-128"/>
                <a:ea typeface="ＭＳ Ｐゴシック" panose="020B0600070205080204" pitchFamily="50" charset="-128"/>
                <a:cs typeface="Arial" panose="020B0604020202020204" pitchFamily="34" charset="0"/>
              </a:rPr>
              <a:t>充電</a:t>
            </a:r>
          </a:p>
        </p:txBody>
      </p:sp>
      <p:sp>
        <p:nvSpPr>
          <p:cNvPr id="121" name="正方形/長方形 120">
            <a:extLst>
              <a:ext uri="{FF2B5EF4-FFF2-40B4-BE49-F238E27FC236}">
                <a16:creationId xmlns:a16="http://schemas.microsoft.com/office/drawing/2014/main" id="{95A950EE-D182-C18D-6BB0-1667C0D439DF}"/>
              </a:ext>
            </a:extLst>
          </p:cNvPr>
          <p:cNvSpPr/>
          <p:nvPr/>
        </p:nvSpPr>
        <p:spPr>
          <a:xfrm>
            <a:off x="7311965" y="5912284"/>
            <a:ext cx="144000" cy="324000"/>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ＭＳ Ｐゴシック" panose="020B0600070205080204" pitchFamily="50" charset="-128"/>
              <a:ea typeface="ＭＳ Ｐゴシック" panose="020B0600070205080204" pitchFamily="50" charset="-128"/>
              <a:cs typeface="Arial" panose="020B0604020202020204" pitchFamily="34" charset="0"/>
            </a:endParaRPr>
          </a:p>
        </p:txBody>
      </p:sp>
      <p:sp>
        <p:nvSpPr>
          <p:cNvPr id="122" name="正方形/長方形 121">
            <a:extLst>
              <a:ext uri="{FF2B5EF4-FFF2-40B4-BE49-F238E27FC236}">
                <a16:creationId xmlns:a16="http://schemas.microsoft.com/office/drawing/2014/main" id="{B2A525C8-5D45-DEDA-1BCB-C535F4C3B36B}"/>
              </a:ext>
            </a:extLst>
          </p:cNvPr>
          <p:cNvSpPr/>
          <p:nvPr/>
        </p:nvSpPr>
        <p:spPr>
          <a:xfrm>
            <a:off x="4961410" y="5133164"/>
            <a:ext cx="607929" cy="252000"/>
          </a:xfrm>
          <a:prstGeom prst="rect">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ＭＳ Ｐゴシック" panose="020B0600070205080204" pitchFamily="50" charset="-128"/>
              <a:ea typeface="ＭＳ Ｐゴシック" panose="020B0600070205080204" pitchFamily="50" charset="-128"/>
              <a:cs typeface="Arial" panose="020B0604020202020204" pitchFamily="34" charset="0"/>
            </a:endParaRPr>
          </a:p>
        </p:txBody>
      </p:sp>
      <p:sp>
        <p:nvSpPr>
          <p:cNvPr id="125" name="正方形/長方形 124">
            <a:extLst>
              <a:ext uri="{FF2B5EF4-FFF2-40B4-BE49-F238E27FC236}">
                <a16:creationId xmlns:a16="http://schemas.microsoft.com/office/drawing/2014/main" id="{F273D2AF-9F61-89B8-1B46-1B21B0954700}"/>
              </a:ext>
            </a:extLst>
          </p:cNvPr>
          <p:cNvSpPr/>
          <p:nvPr/>
        </p:nvSpPr>
        <p:spPr>
          <a:xfrm>
            <a:off x="4046726" y="4642943"/>
            <a:ext cx="441758" cy="252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ＭＳ Ｐゴシック" panose="020B0600070205080204" pitchFamily="50" charset="-128"/>
              <a:ea typeface="ＭＳ Ｐゴシック" panose="020B0600070205080204" pitchFamily="50" charset="-128"/>
              <a:cs typeface="Arial" panose="020B0604020202020204" pitchFamily="34" charset="0"/>
            </a:endParaRPr>
          </a:p>
        </p:txBody>
      </p:sp>
      <p:sp>
        <p:nvSpPr>
          <p:cNvPr id="127" name="正方形/長方形 126">
            <a:extLst>
              <a:ext uri="{FF2B5EF4-FFF2-40B4-BE49-F238E27FC236}">
                <a16:creationId xmlns:a16="http://schemas.microsoft.com/office/drawing/2014/main" id="{239AD517-CDF6-A4D7-5F5F-FB99AEEE359E}"/>
              </a:ext>
            </a:extLst>
          </p:cNvPr>
          <p:cNvSpPr/>
          <p:nvPr/>
        </p:nvSpPr>
        <p:spPr>
          <a:xfrm>
            <a:off x="4833843" y="4642943"/>
            <a:ext cx="1392296" cy="252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ＭＳ Ｐゴシック" panose="020B0600070205080204" pitchFamily="50" charset="-128"/>
              <a:ea typeface="ＭＳ Ｐゴシック" panose="020B0600070205080204" pitchFamily="50" charset="-128"/>
              <a:cs typeface="Arial" panose="020B0604020202020204" pitchFamily="34" charset="0"/>
            </a:endParaRPr>
          </a:p>
        </p:txBody>
      </p:sp>
      <p:sp>
        <p:nvSpPr>
          <p:cNvPr id="128" name="正方形/長方形 127">
            <a:extLst>
              <a:ext uri="{FF2B5EF4-FFF2-40B4-BE49-F238E27FC236}">
                <a16:creationId xmlns:a16="http://schemas.microsoft.com/office/drawing/2014/main" id="{DF42F43E-6FD5-19D3-F5E4-60186DA109D9}"/>
              </a:ext>
            </a:extLst>
          </p:cNvPr>
          <p:cNvSpPr/>
          <p:nvPr/>
        </p:nvSpPr>
        <p:spPr>
          <a:xfrm>
            <a:off x="6228885" y="4642943"/>
            <a:ext cx="323166" cy="252000"/>
          </a:xfrm>
          <a:prstGeom prst="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ＭＳ Ｐゴシック" panose="020B0600070205080204" pitchFamily="50" charset="-128"/>
              <a:ea typeface="ＭＳ Ｐゴシック" panose="020B0600070205080204" pitchFamily="50" charset="-128"/>
              <a:cs typeface="Arial" panose="020B0604020202020204" pitchFamily="34" charset="0"/>
            </a:endParaRPr>
          </a:p>
        </p:txBody>
      </p:sp>
      <p:sp>
        <p:nvSpPr>
          <p:cNvPr id="129" name="正方形/長方形 128">
            <a:extLst>
              <a:ext uri="{FF2B5EF4-FFF2-40B4-BE49-F238E27FC236}">
                <a16:creationId xmlns:a16="http://schemas.microsoft.com/office/drawing/2014/main" id="{E275C571-2133-457A-31BD-CA051E36C6ED}"/>
              </a:ext>
            </a:extLst>
          </p:cNvPr>
          <p:cNvSpPr/>
          <p:nvPr/>
        </p:nvSpPr>
        <p:spPr>
          <a:xfrm>
            <a:off x="4488484" y="5137158"/>
            <a:ext cx="213085" cy="252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ＭＳ Ｐゴシック" panose="020B0600070205080204" pitchFamily="50" charset="-128"/>
              <a:ea typeface="ＭＳ Ｐゴシック" panose="020B0600070205080204" pitchFamily="50" charset="-128"/>
              <a:cs typeface="Arial" panose="020B0604020202020204" pitchFamily="34" charset="0"/>
            </a:endParaRPr>
          </a:p>
        </p:txBody>
      </p:sp>
      <p:sp>
        <p:nvSpPr>
          <p:cNvPr id="130" name="テキスト ボックス 129">
            <a:extLst>
              <a:ext uri="{FF2B5EF4-FFF2-40B4-BE49-F238E27FC236}">
                <a16:creationId xmlns:a16="http://schemas.microsoft.com/office/drawing/2014/main" id="{851D6E92-A73A-78EF-82C2-EC33A3047581}"/>
              </a:ext>
            </a:extLst>
          </p:cNvPr>
          <p:cNvSpPr txBox="1"/>
          <p:nvPr/>
        </p:nvSpPr>
        <p:spPr>
          <a:xfrm>
            <a:off x="4368458" y="5426116"/>
            <a:ext cx="646331" cy="369332"/>
          </a:xfrm>
          <a:prstGeom prst="rect">
            <a:avLst/>
          </a:prstGeom>
          <a:solidFill>
            <a:schemeClr val="bg1">
              <a:alpha val="50000"/>
            </a:schemeClr>
          </a:solidFill>
        </p:spPr>
        <p:txBody>
          <a:bodyPr wrap="none" rtlCol="0">
            <a:spAutoFit/>
          </a:bodyPr>
          <a:lstStyle/>
          <a:p>
            <a:r>
              <a:rPr kumimoji="1" lang="ja-JP" altLang="en-US" dirty="0">
                <a:latin typeface="ＭＳ Ｐゴシック" panose="020B0600070205080204" pitchFamily="50" charset="-128"/>
                <a:ea typeface="ＭＳ Ｐゴシック" panose="020B0600070205080204" pitchFamily="50" charset="-128"/>
                <a:cs typeface="Arial" panose="020B0604020202020204" pitchFamily="34" charset="0"/>
              </a:rPr>
              <a:t>故障</a:t>
            </a:r>
          </a:p>
        </p:txBody>
      </p:sp>
      <p:sp>
        <p:nvSpPr>
          <p:cNvPr id="131" name="テキスト ボックス 130">
            <a:extLst>
              <a:ext uri="{FF2B5EF4-FFF2-40B4-BE49-F238E27FC236}">
                <a16:creationId xmlns:a16="http://schemas.microsoft.com/office/drawing/2014/main" id="{EE464A28-F072-82F4-421C-B574C50EF3F3}"/>
              </a:ext>
            </a:extLst>
          </p:cNvPr>
          <p:cNvSpPr txBox="1"/>
          <p:nvPr/>
        </p:nvSpPr>
        <p:spPr>
          <a:xfrm>
            <a:off x="7569396" y="5464356"/>
            <a:ext cx="646331" cy="369332"/>
          </a:xfrm>
          <a:prstGeom prst="rect">
            <a:avLst/>
          </a:prstGeom>
          <a:noFill/>
        </p:spPr>
        <p:txBody>
          <a:bodyPr wrap="none" rtlCol="0">
            <a:spAutoFit/>
          </a:bodyPr>
          <a:lstStyle/>
          <a:p>
            <a:r>
              <a:rPr lang="ja-JP" altLang="en-US" dirty="0">
                <a:latin typeface="ＭＳ Ｐゴシック" panose="020B0600070205080204" pitchFamily="50" charset="-128"/>
                <a:ea typeface="ＭＳ Ｐゴシック" panose="020B0600070205080204" pitchFamily="50" charset="-128"/>
                <a:cs typeface="Arial" panose="020B0604020202020204" pitchFamily="34" charset="0"/>
              </a:rPr>
              <a:t>修理</a:t>
            </a:r>
            <a:endParaRPr kumimoji="1" lang="ja-JP" altLang="en-US" dirty="0">
              <a:latin typeface="ＭＳ Ｐゴシック" panose="020B0600070205080204" pitchFamily="50" charset="-128"/>
              <a:ea typeface="ＭＳ Ｐゴシック" panose="020B0600070205080204" pitchFamily="50" charset="-128"/>
              <a:cs typeface="Arial" panose="020B0604020202020204" pitchFamily="34" charset="0"/>
            </a:endParaRPr>
          </a:p>
        </p:txBody>
      </p:sp>
      <p:sp>
        <p:nvSpPr>
          <p:cNvPr id="132" name="正方形/長方形 131">
            <a:extLst>
              <a:ext uri="{FF2B5EF4-FFF2-40B4-BE49-F238E27FC236}">
                <a16:creationId xmlns:a16="http://schemas.microsoft.com/office/drawing/2014/main" id="{13B0ADA1-9C99-8C2B-6DE5-6C61EF402158}"/>
              </a:ext>
            </a:extLst>
          </p:cNvPr>
          <p:cNvSpPr/>
          <p:nvPr/>
        </p:nvSpPr>
        <p:spPr>
          <a:xfrm>
            <a:off x="7311965" y="5461077"/>
            <a:ext cx="144000" cy="324000"/>
          </a:xfrm>
          <a:prstGeom prst="rect">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ＭＳ Ｐゴシック" panose="020B0600070205080204" pitchFamily="50" charset="-128"/>
              <a:ea typeface="ＭＳ Ｐゴシック" panose="020B0600070205080204" pitchFamily="50" charset="-128"/>
              <a:cs typeface="Arial" panose="020B0604020202020204" pitchFamily="34" charset="0"/>
            </a:endParaRPr>
          </a:p>
        </p:txBody>
      </p:sp>
      <p:sp>
        <p:nvSpPr>
          <p:cNvPr id="133" name="爆発: 14 pt 26">
            <a:extLst>
              <a:ext uri="{FF2B5EF4-FFF2-40B4-BE49-F238E27FC236}">
                <a16:creationId xmlns:a16="http://schemas.microsoft.com/office/drawing/2014/main" id="{487B67FE-6FF7-C44A-1C20-F723DCAC793F}"/>
              </a:ext>
            </a:extLst>
          </p:cNvPr>
          <p:cNvSpPr/>
          <p:nvPr/>
        </p:nvSpPr>
        <p:spPr>
          <a:xfrm>
            <a:off x="4084758" y="4998740"/>
            <a:ext cx="667329" cy="596653"/>
          </a:xfrm>
          <a:prstGeom prst="irregularSeal2">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ＭＳ Ｐゴシック" panose="020B0600070205080204" pitchFamily="50" charset="-128"/>
              <a:ea typeface="ＭＳ Ｐゴシック" panose="020B0600070205080204" pitchFamily="50" charset="-128"/>
              <a:cs typeface="Arial" panose="020B0604020202020204" pitchFamily="34" charset="0"/>
            </a:endParaRPr>
          </a:p>
        </p:txBody>
      </p:sp>
      <p:pic>
        <p:nvPicPr>
          <p:cNvPr id="6146" name="Picture 2" descr="5,829,500点を超える書類のイラスト素材、ロイヤリティフリーの ...">
            <a:extLst>
              <a:ext uri="{FF2B5EF4-FFF2-40B4-BE49-F238E27FC236}">
                <a16:creationId xmlns:a16="http://schemas.microsoft.com/office/drawing/2014/main" id="{4419B019-79A8-ECAC-8375-0B765E10A6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1090" y="3693337"/>
            <a:ext cx="1338671" cy="1338671"/>
          </a:xfrm>
          <a:prstGeom prst="rect">
            <a:avLst/>
          </a:prstGeom>
          <a:noFill/>
          <a:extLst>
            <a:ext uri="{909E8E84-426E-40DD-AFC4-6F175D3DCCD1}">
              <a14:hiddenFill xmlns:a14="http://schemas.microsoft.com/office/drawing/2010/main">
                <a:solidFill>
                  <a:srgbClr val="FFFFFF"/>
                </a:solidFill>
              </a14:hiddenFill>
            </a:ext>
          </a:extLst>
        </p:spPr>
      </p:pic>
      <p:sp>
        <p:nvSpPr>
          <p:cNvPr id="135" name="テキスト ボックス 134">
            <a:extLst>
              <a:ext uri="{FF2B5EF4-FFF2-40B4-BE49-F238E27FC236}">
                <a16:creationId xmlns:a16="http://schemas.microsoft.com/office/drawing/2014/main" id="{DFB15FB5-F6FA-5968-2C06-04C2DF0BC307}"/>
              </a:ext>
            </a:extLst>
          </p:cNvPr>
          <p:cNvSpPr txBox="1"/>
          <p:nvPr/>
        </p:nvSpPr>
        <p:spPr>
          <a:xfrm>
            <a:off x="1445938" y="3557845"/>
            <a:ext cx="1919115" cy="369332"/>
          </a:xfrm>
          <a:prstGeom prst="rect">
            <a:avLst/>
          </a:prstGeom>
          <a:noFill/>
        </p:spPr>
        <p:txBody>
          <a:bodyPr wrap="none" rtlCol="0">
            <a:spAutoFit/>
          </a:bodyPr>
          <a:lstStyle/>
          <a:p>
            <a:r>
              <a:rPr lang="ja-JP" altLang="en-US" dirty="0">
                <a:latin typeface="ＭＳ Ｐゴシック" panose="020B0600070205080204" pitchFamily="50" charset="-128"/>
                <a:ea typeface="ＭＳ Ｐゴシック" panose="020B0600070205080204" pitchFamily="50" charset="-128"/>
                <a:cs typeface="Arial" panose="020B0604020202020204" pitchFamily="34" charset="0"/>
              </a:rPr>
              <a:t>故障発生シナリオ</a:t>
            </a:r>
            <a:endParaRPr kumimoji="1" lang="ja-JP" altLang="en-US" dirty="0">
              <a:latin typeface="ＭＳ Ｐゴシック" panose="020B0600070205080204" pitchFamily="50" charset="-128"/>
              <a:ea typeface="ＭＳ Ｐゴシック" panose="020B0600070205080204" pitchFamily="50" charset="-128"/>
              <a:cs typeface="Arial" panose="020B0604020202020204" pitchFamily="34" charset="0"/>
            </a:endParaRPr>
          </a:p>
        </p:txBody>
      </p:sp>
      <p:sp>
        <p:nvSpPr>
          <p:cNvPr id="137" name="正方形/長方形 136">
            <a:extLst>
              <a:ext uri="{FF2B5EF4-FFF2-40B4-BE49-F238E27FC236}">
                <a16:creationId xmlns:a16="http://schemas.microsoft.com/office/drawing/2014/main" id="{58CE5085-ED53-60AC-4AC8-0AB330D5C0F3}"/>
              </a:ext>
            </a:extLst>
          </p:cNvPr>
          <p:cNvSpPr/>
          <p:nvPr/>
        </p:nvSpPr>
        <p:spPr>
          <a:xfrm>
            <a:off x="4510677" y="4642943"/>
            <a:ext cx="323166" cy="252000"/>
          </a:xfrm>
          <a:prstGeom prst="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ＭＳ Ｐゴシック" panose="020B0600070205080204" pitchFamily="50" charset="-128"/>
              <a:ea typeface="ＭＳ Ｐゴシック" panose="020B0600070205080204" pitchFamily="50" charset="-128"/>
              <a:cs typeface="Arial" panose="020B0604020202020204" pitchFamily="34" charset="0"/>
            </a:endParaRPr>
          </a:p>
        </p:txBody>
      </p:sp>
      <p:sp>
        <p:nvSpPr>
          <p:cNvPr id="139" name="正方形/長方形 138">
            <a:extLst>
              <a:ext uri="{FF2B5EF4-FFF2-40B4-BE49-F238E27FC236}">
                <a16:creationId xmlns:a16="http://schemas.microsoft.com/office/drawing/2014/main" id="{AC9F23AC-1683-35DD-501A-79DD048EAA3C}"/>
              </a:ext>
            </a:extLst>
          </p:cNvPr>
          <p:cNvSpPr/>
          <p:nvPr/>
        </p:nvSpPr>
        <p:spPr>
          <a:xfrm>
            <a:off x="4320780" y="3327674"/>
            <a:ext cx="4150332" cy="1015663"/>
          </a:xfrm>
          <a:prstGeom prst="rect">
            <a:avLst/>
          </a:prstGeom>
          <a:ln w="28575">
            <a:solidFill>
              <a:schemeClr val="accent1"/>
            </a:solidFill>
          </a:ln>
        </p:spPr>
        <p:txBody>
          <a:bodyPr wrap="square">
            <a:spAutoFit/>
          </a:bodyPr>
          <a:lstStyle/>
          <a:p>
            <a:pPr algn="just" defTabSz="914400">
              <a:defRPr/>
            </a:pPr>
            <a:r>
              <a:rPr lang="ja-JP" altLang="en-US" sz="2000" dirty="0">
                <a:latin typeface="ＭＳ Ｐゴシック" panose="020B0600070205080204" pitchFamily="50" charset="-128"/>
                <a:ea typeface="ＭＳ Ｐゴシック" panose="020B0600070205080204" pitchFamily="50" charset="-128"/>
              </a:rPr>
              <a:t>故障を想定したサブプランを最適化</a:t>
            </a:r>
            <a:endParaRPr lang="en-US" altLang="ja-JP" sz="2000" dirty="0">
              <a:latin typeface="ＭＳ Ｐゴシック" panose="020B0600070205080204" pitchFamily="50" charset="-128"/>
              <a:ea typeface="ＭＳ Ｐゴシック" panose="020B0600070205080204" pitchFamily="50" charset="-128"/>
            </a:endParaRPr>
          </a:p>
          <a:p>
            <a:pPr marL="719138" indent="-342900" algn="just" defTabSz="914400">
              <a:buFont typeface="Arial" panose="020B0604020202020204" pitchFamily="34" charset="0"/>
              <a:buChar char="•"/>
              <a:defRPr/>
            </a:pPr>
            <a:r>
              <a:rPr lang="ja-JP" altLang="en-US" sz="2000" dirty="0">
                <a:latin typeface="ＭＳ Ｐゴシック" panose="020B0600070205080204" pitchFamily="50" charset="-128"/>
                <a:ea typeface="ＭＳ Ｐゴシック" panose="020B0600070205080204" pitchFamily="50" charset="-128"/>
              </a:rPr>
              <a:t>他のロボットの修理を優先</a:t>
            </a:r>
            <a:endParaRPr lang="en-US" altLang="ja-JP" sz="2000" dirty="0">
              <a:latin typeface="ＭＳ Ｐゴシック" panose="020B0600070205080204" pitchFamily="50" charset="-128"/>
              <a:ea typeface="ＭＳ Ｐゴシック" panose="020B0600070205080204" pitchFamily="50" charset="-128"/>
            </a:endParaRPr>
          </a:p>
          <a:p>
            <a:pPr marL="719138" indent="-342900" algn="just" defTabSz="914400">
              <a:buFont typeface="Arial" panose="020B0604020202020204" pitchFamily="34" charset="0"/>
              <a:buChar char="•"/>
              <a:defRPr/>
            </a:pPr>
            <a:r>
              <a:rPr lang="ja-JP" altLang="en-US" sz="2000" dirty="0">
                <a:latin typeface="ＭＳ Ｐゴシック" panose="020B0600070205080204" pitchFamily="50" charset="-128"/>
                <a:ea typeface="ＭＳ Ｐゴシック" panose="020B0600070205080204" pitchFamily="50" charset="-128"/>
              </a:rPr>
              <a:t>予備モジュールの運び込み</a:t>
            </a:r>
            <a:endParaRPr lang="en-US" altLang="ja-JP" sz="2000" dirty="0">
              <a:latin typeface="ＭＳ Ｐゴシック" panose="020B0600070205080204" pitchFamily="50" charset="-128"/>
              <a:ea typeface="ＭＳ Ｐゴシック" panose="020B0600070205080204" pitchFamily="50" charset="-128"/>
            </a:endParaRPr>
          </a:p>
        </p:txBody>
      </p:sp>
      <p:sp>
        <p:nvSpPr>
          <p:cNvPr id="142" name="正方形/長方形 141">
            <a:extLst>
              <a:ext uri="{FF2B5EF4-FFF2-40B4-BE49-F238E27FC236}">
                <a16:creationId xmlns:a16="http://schemas.microsoft.com/office/drawing/2014/main" id="{DD878C9A-C63F-9B06-2E81-08235D542D13}"/>
              </a:ext>
            </a:extLst>
          </p:cNvPr>
          <p:cNvSpPr/>
          <p:nvPr/>
        </p:nvSpPr>
        <p:spPr>
          <a:xfrm>
            <a:off x="4710805" y="6353292"/>
            <a:ext cx="1515334" cy="252000"/>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ＭＳ Ｐゴシック" panose="020B0600070205080204" pitchFamily="50" charset="-128"/>
              <a:ea typeface="ＭＳ Ｐゴシック" panose="020B0600070205080204" pitchFamily="50" charset="-128"/>
              <a:cs typeface="Arial" panose="020B0604020202020204" pitchFamily="34" charset="0"/>
            </a:endParaRPr>
          </a:p>
        </p:txBody>
      </p:sp>
      <p:sp>
        <p:nvSpPr>
          <p:cNvPr id="143" name="テキスト ボックス 142">
            <a:extLst>
              <a:ext uri="{FF2B5EF4-FFF2-40B4-BE49-F238E27FC236}">
                <a16:creationId xmlns:a16="http://schemas.microsoft.com/office/drawing/2014/main" id="{CFAB1CC5-47E2-BECB-AFDC-379DEB644127}"/>
              </a:ext>
            </a:extLst>
          </p:cNvPr>
          <p:cNvSpPr txBox="1"/>
          <p:nvPr/>
        </p:nvSpPr>
        <p:spPr>
          <a:xfrm>
            <a:off x="3914962" y="5920331"/>
            <a:ext cx="1800493" cy="369332"/>
          </a:xfrm>
          <a:prstGeom prst="rect">
            <a:avLst/>
          </a:prstGeom>
          <a:solidFill>
            <a:schemeClr val="bg1">
              <a:alpha val="50000"/>
            </a:schemeClr>
          </a:solidFill>
        </p:spPr>
        <p:txBody>
          <a:bodyPr wrap="none" rtlCol="0">
            <a:spAutoFit/>
          </a:bodyPr>
          <a:lstStyle/>
          <a:p>
            <a:r>
              <a:rPr kumimoji="1" lang="ja-JP" altLang="en-US" dirty="0">
                <a:latin typeface="ＭＳ Ｐゴシック" panose="020B0600070205080204" pitchFamily="50" charset="-128"/>
                <a:ea typeface="ＭＳ Ｐゴシック" panose="020B0600070205080204" pitchFamily="50" charset="-128"/>
                <a:cs typeface="Arial" panose="020B0604020202020204" pitchFamily="34" charset="0"/>
              </a:rPr>
              <a:t>作業中断＆修理</a:t>
            </a:r>
          </a:p>
        </p:txBody>
      </p:sp>
      <p:sp>
        <p:nvSpPr>
          <p:cNvPr id="144" name="正方形/長方形 143">
            <a:extLst>
              <a:ext uri="{FF2B5EF4-FFF2-40B4-BE49-F238E27FC236}">
                <a16:creationId xmlns:a16="http://schemas.microsoft.com/office/drawing/2014/main" id="{63C29B8F-BB88-17A4-32E3-3D07EE6C0EA7}"/>
              </a:ext>
            </a:extLst>
          </p:cNvPr>
          <p:cNvSpPr/>
          <p:nvPr/>
        </p:nvSpPr>
        <p:spPr>
          <a:xfrm>
            <a:off x="4963348" y="6359204"/>
            <a:ext cx="607929" cy="252000"/>
          </a:xfrm>
          <a:prstGeom prst="rect">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ＭＳ Ｐゴシック" panose="020B0600070205080204" pitchFamily="50" charset="-128"/>
              <a:ea typeface="ＭＳ Ｐゴシック" panose="020B0600070205080204" pitchFamily="50" charset="-128"/>
              <a:cs typeface="Arial" panose="020B0604020202020204" pitchFamily="34" charset="0"/>
            </a:endParaRPr>
          </a:p>
        </p:txBody>
      </p:sp>
      <p:sp>
        <p:nvSpPr>
          <p:cNvPr id="145" name="正方形/長方形 144">
            <a:extLst>
              <a:ext uri="{FF2B5EF4-FFF2-40B4-BE49-F238E27FC236}">
                <a16:creationId xmlns:a16="http://schemas.microsoft.com/office/drawing/2014/main" id="{FD037328-63DB-6669-072B-A2AD69C8E812}"/>
              </a:ext>
            </a:extLst>
          </p:cNvPr>
          <p:cNvSpPr/>
          <p:nvPr/>
        </p:nvSpPr>
        <p:spPr>
          <a:xfrm>
            <a:off x="5569339" y="5140882"/>
            <a:ext cx="693652" cy="252000"/>
          </a:xfrm>
          <a:prstGeom prst="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ＭＳ Ｐゴシック" panose="020B0600070205080204" pitchFamily="50" charset="-128"/>
              <a:ea typeface="ＭＳ Ｐゴシック" panose="020B0600070205080204" pitchFamily="50" charset="-128"/>
              <a:cs typeface="Arial" panose="020B0604020202020204" pitchFamily="34" charset="0"/>
            </a:endParaRPr>
          </a:p>
        </p:txBody>
      </p:sp>
      <p:sp>
        <p:nvSpPr>
          <p:cNvPr id="146" name="矢印: 左カーブ 145">
            <a:extLst>
              <a:ext uri="{FF2B5EF4-FFF2-40B4-BE49-F238E27FC236}">
                <a16:creationId xmlns:a16="http://schemas.microsoft.com/office/drawing/2014/main" id="{506D763F-CCEF-15C1-0BE6-47C9E752C914}"/>
              </a:ext>
            </a:extLst>
          </p:cNvPr>
          <p:cNvSpPr/>
          <p:nvPr/>
        </p:nvSpPr>
        <p:spPr>
          <a:xfrm flipV="1">
            <a:off x="5430265" y="5321317"/>
            <a:ext cx="278148" cy="1123242"/>
          </a:xfrm>
          <a:prstGeom prst="curvedLeftArrow">
            <a:avLst/>
          </a:prstGeom>
          <a:solidFill>
            <a:schemeClr val="accent5"/>
          </a:solidFill>
          <a:ln w="12700">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Tree>
    <p:extLst>
      <p:ext uri="{BB962C8B-B14F-4D97-AF65-F5344CB8AC3E}">
        <p14:creationId xmlns:p14="http://schemas.microsoft.com/office/powerpoint/2010/main" val="29959765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B3DE3E-8142-99D0-33F9-8D8C47D7BC71}"/>
            </a:ext>
          </a:extLst>
        </p:cNvPr>
        <p:cNvGrpSpPr/>
        <p:nvPr/>
      </p:nvGrpSpPr>
      <p:grpSpPr>
        <a:xfrm>
          <a:off x="0" y="0"/>
          <a:ext cx="0" cy="0"/>
          <a:chOff x="0" y="0"/>
          <a:chExt cx="0" cy="0"/>
        </a:xfrm>
      </p:grpSpPr>
      <p:sp>
        <p:nvSpPr>
          <p:cNvPr id="51" name="タイトル 1">
            <a:extLst>
              <a:ext uri="{FF2B5EF4-FFF2-40B4-BE49-F238E27FC236}">
                <a16:creationId xmlns:a16="http://schemas.microsoft.com/office/drawing/2014/main" id="{D92A78B3-B26F-E53E-81A9-2D314DD015AD}"/>
              </a:ext>
            </a:extLst>
          </p:cNvPr>
          <p:cNvSpPr>
            <a:spLocks noGrp="1"/>
          </p:cNvSpPr>
          <p:nvPr>
            <p:ph type="title"/>
          </p:nvPr>
        </p:nvSpPr>
        <p:spPr>
          <a:xfrm>
            <a:off x="628650" y="108276"/>
            <a:ext cx="7886700" cy="1325563"/>
          </a:xfrm>
        </p:spPr>
        <p:txBody>
          <a:bodyPr>
            <a:normAutofit/>
          </a:bodyPr>
          <a:lstStyle/>
          <a:p>
            <a:r>
              <a:rPr lang="ja-JP" altLang="en-US" dirty="0">
                <a:latin typeface="ＭＳ Ｐゴシック" panose="020B0600070205080204" pitchFamily="50" charset="-128"/>
                <a:ea typeface="ＭＳ Ｐゴシック" panose="020B0600070205080204" pitchFamily="50" charset="-128"/>
              </a:rPr>
              <a:t>その先の目標</a:t>
            </a:r>
            <a:br>
              <a:rPr lang="en-US" altLang="ja-JP" dirty="0">
                <a:latin typeface="ＭＳ Ｐゴシック" panose="020B0600070205080204" pitchFamily="50" charset="-128"/>
                <a:ea typeface="ＭＳ Ｐゴシック" panose="020B0600070205080204" pitchFamily="50" charset="-128"/>
              </a:rPr>
            </a:br>
            <a:r>
              <a:rPr lang="ja-JP" altLang="en-US" sz="2800" dirty="0">
                <a:solidFill>
                  <a:schemeClr val="tx2">
                    <a:lumMod val="75000"/>
                    <a:lumOff val="25000"/>
                  </a:schemeClr>
                </a:solidFill>
                <a:latin typeface="ＭＳ Ｐゴシック" panose="020B0600070205080204" pitchFamily="50" charset="-128"/>
                <a:ea typeface="ＭＳ Ｐゴシック" panose="020B0600070205080204" pitchFamily="50" charset="-128"/>
              </a:rPr>
              <a:t>シナリオ変数の最適化</a:t>
            </a:r>
          </a:p>
        </p:txBody>
      </p:sp>
      <p:sp>
        <p:nvSpPr>
          <p:cNvPr id="10" name="テキスト ボックス 9">
            <a:extLst>
              <a:ext uri="{FF2B5EF4-FFF2-40B4-BE49-F238E27FC236}">
                <a16:creationId xmlns:a16="http://schemas.microsoft.com/office/drawing/2014/main" id="{CC15A534-A5C5-25FD-9E28-DB5F3B8EBB44}"/>
              </a:ext>
            </a:extLst>
          </p:cNvPr>
          <p:cNvSpPr txBox="1"/>
          <p:nvPr/>
        </p:nvSpPr>
        <p:spPr>
          <a:xfrm>
            <a:off x="2362978" y="1815196"/>
            <a:ext cx="1883849" cy="461665"/>
          </a:xfrm>
          <a:prstGeom prst="rect">
            <a:avLst/>
          </a:prstGeom>
          <a:solidFill>
            <a:schemeClr val="bg2"/>
          </a:solidFill>
          <a:ln>
            <a:solidFill>
              <a:schemeClr val="tx1"/>
            </a:solidFill>
          </a:ln>
        </p:spPr>
        <p:txBody>
          <a:bodyPr wrap="none" rtlCol="0">
            <a:spAutoFit/>
          </a:bodyPr>
          <a:lstStyle/>
          <a:p>
            <a:r>
              <a:rPr kumimoji="1" lang="ja-JP" altLang="en-US" sz="2400" dirty="0">
                <a:latin typeface="ＭＳ Ｐゴシック" panose="020B0600070205080204" pitchFamily="50" charset="-128"/>
                <a:ea typeface="ＭＳ Ｐゴシック" panose="020B0600070205080204" pitchFamily="50" charset="-128"/>
              </a:rPr>
              <a:t>シナリオ変数</a:t>
            </a:r>
          </a:p>
        </p:txBody>
      </p:sp>
      <p:sp>
        <p:nvSpPr>
          <p:cNvPr id="11" name="四角形: 角を丸くする 10">
            <a:extLst>
              <a:ext uri="{FF2B5EF4-FFF2-40B4-BE49-F238E27FC236}">
                <a16:creationId xmlns:a16="http://schemas.microsoft.com/office/drawing/2014/main" id="{8D94D085-476F-6C91-738A-0D1D2A65BFD6}"/>
              </a:ext>
            </a:extLst>
          </p:cNvPr>
          <p:cNvSpPr/>
          <p:nvPr/>
        </p:nvSpPr>
        <p:spPr>
          <a:xfrm>
            <a:off x="842483" y="2708784"/>
            <a:ext cx="7798085" cy="4096567"/>
          </a:xfrm>
          <a:prstGeom prst="roundRect">
            <a:avLst/>
          </a:prstGeom>
          <a:noFill/>
          <a:ln w="19050">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2" name="コネクタ: カギ線 11">
            <a:extLst>
              <a:ext uri="{FF2B5EF4-FFF2-40B4-BE49-F238E27FC236}">
                <a16:creationId xmlns:a16="http://schemas.microsoft.com/office/drawing/2014/main" id="{2794EE25-7B23-E595-3B12-50F7EA848DE0}"/>
              </a:ext>
            </a:extLst>
          </p:cNvPr>
          <p:cNvCxnSpPr>
            <a:cxnSpLocks/>
            <a:stCxn id="10" idx="3"/>
            <a:endCxn id="13" idx="1"/>
          </p:cNvCxnSpPr>
          <p:nvPr/>
        </p:nvCxnSpPr>
        <p:spPr>
          <a:xfrm flipV="1">
            <a:off x="4246827" y="2046027"/>
            <a:ext cx="400915" cy="2"/>
          </a:xfrm>
          <a:prstGeom prst="bentConnector3">
            <a:avLst>
              <a:gd name="adj1" fmla="val 50000"/>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左大かっこ 12">
            <a:extLst>
              <a:ext uri="{FF2B5EF4-FFF2-40B4-BE49-F238E27FC236}">
                <a16:creationId xmlns:a16="http://schemas.microsoft.com/office/drawing/2014/main" id="{919F2EDD-4221-1EC4-6C6B-415652353AB7}"/>
              </a:ext>
            </a:extLst>
          </p:cNvPr>
          <p:cNvSpPr/>
          <p:nvPr/>
        </p:nvSpPr>
        <p:spPr>
          <a:xfrm>
            <a:off x="4647742" y="1488027"/>
            <a:ext cx="93783" cy="1116000"/>
          </a:xfrm>
          <a:prstGeom prst="lef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4" name="テキスト ボックス 13">
            <a:extLst>
              <a:ext uri="{FF2B5EF4-FFF2-40B4-BE49-F238E27FC236}">
                <a16:creationId xmlns:a16="http://schemas.microsoft.com/office/drawing/2014/main" id="{06BFE80D-CE1F-3E31-13C2-E809461A4857}"/>
              </a:ext>
            </a:extLst>
          </p:cNvPr>
          <p:cNvSpPr txBox="1"/>
          <p:nvPr/>
        </p:nvSpPr>
        <p:spPr>
          <a:xfrm>
            <a:off x="4741525" y="1538329"/>
            <a:ext cx="2384001" cy="1000274"/>
          </a:xfrm>
          <a:prstGeom prst="rect">
            <a:avLst/>
          </a:prstGeom>
          <a:noFill/>
        </p:spPr>
        <p:txBody>
          <a:bodyPr wrap="square" rtlCol="0">
            <a:spAutoFit/>
          </a:bodyPr>
          <a:lstStyle/>
          <a:p>
            <a:pPr marL="285750" indent="-285750">
              <a:spcAft>
                <a:spcPts val="600"/>
              </a:spcAft>
              <a:buFont typeface="Arial" panose="020B0604020202020204" pitchFamily="34" charset="0"/>
              <a:buChar char="•"/>
            </a:pPr>
            <a:r>
              <a:rPr kumimoji="1" lang="ja-JP" altLang="en-US" dirty="0">
                <a:latin typeface="ＭＳ Ｐゴシック" panose="020B0600070205080204" pitchFamily="50" charset="-128"/>
                <a:ea typeface="ＭＳ Ｐゴシック" panose="020B0600070205080204" pitchFamily="50" charset="-128"/>
              </a:rPr>
              <a:t>月面に運搬する　　モジュールの内訳</a:t>
            </a:r>
            <a:endParaRPr kumimoji="1" lang="en-US" altLang="ja-JP" dirty="0">
              <a:latin typeface="ＭＳ Ｐゴシック" panose="020B0600070205080204" pitchFamily="50" charset="-128"/>
              <a:ea typeface="ＭＳ Ｐゴシック" panose="020B0600070205080204" pitchFamily="50" charset="-128"/>
            </a:endParaRPr>
          </a:p>
          <a:p>
            <a:pPr marL="285750" indent="-285750">
              <a:buFont typeface="Arial" panose="020B0604020202020204" pitchFamily="34" charset="0"/>
              <a:buChar char="•"/>
            </a:pPr>
            <a:r>
              <a:rPr kumimoji="1" lang="ja-JP" altLang="en-US" dirty="0">
                <a:latin typeface="ＭＳ Ｐゴシック" panose="020B0600070205080204" pitchFamily="50" charset="-128"/>
                <a:ea typeface="ＭＳ Ｐゴシック" panose="020B0600070205080204" pitchFamily="50" charset="-128"/>
              </a:rPr>
              <a:t>充電施設の配置</a:t>
            </a:r>
            <a:endParaRPr kumimoji="1" lang="en-US" altLang="ja-JP" dirty="0">
              <a:latin typeface="ＭＳ Ｐゴシック" panose="020B0600070205080204" pitchFamily="50" charset="-128"/>
              <a:ea typeface="ＭＳ Ｐゴシック" panose="020B0600070205080204" pitchFamily="50" charset="-128"/>
            </a:endParaRPr>
          </a:p>
        </p:txBody>
      </p:sp>
      <p:pic>
        <p:nvPicPr>
          <p:cNvPr id="107" name="図 106">
            <a:extLst>
              <a:ext uri="{FF2B5EF4-FFF2-40B4-BE49-F238E27FC236}">
                <a16:creationId xmlns:a16="http://schemas.microsoft.com/office/drawing/2014/main" id="{F0F109DF-1B7B-9B28-76C5-D81DCBA3C456}"/>
              </a:ext>
            </a:extLst>
          </p:cNvPr>
          <p:cNvPicPr>
            <a:picLocks noChangeAspect="1"/>
          </p:cNvPicPr>
          <p:nvPr/>
        </p:nvPicPr>
        <p:blipFill>
          <a:blip r:embed="rId2"/>
          <a:stretch>
            <a:fillRect/>
          </a:stretch>
        </p:blipFill>
        <p:spPr>
          <a:xfrm>
            <a:off x="1534607" y="2933421"/>
            <a:ext cx="6917270" cy="3871930"/>
          </a:xfrm>
          <a:prstGeom prst="rect">
            <a:avLst/>
          </a:prstGeom>
        </p:spPr>
      </p:pic>
    </p:spTree>
    <p:extLst>
      <p:ext uri="{BB962C8B-B14F-4D97-AF65-F5344CB8AC3E}">
        <p14:creationId xmlns:p14="http://schemas.microsoft.com/office/powerpoint/2010/main" val="38641483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 3">
            <a:extLst>
              <a:ext uri="{FF2B5EF4-FFF2-40B4-BE49-F238E27FC236}">
                <a16:creationId xmlns:a16="http://schemas.microsoft.com/office/drawing/2014/main" id="{7667AC45-3A9A-5AA9-DC58-C391629CB033}"/>
              </a:ext>
            </a:extLst>
          </p:cNvPr>
          <p:cNvGraphicFramePr>
            <a:graphicFrameLocks noGrp="1"/>
          </p:cNvGraphicFramePr>
          <p:nvPr>
            <p:extLst>
              <p:ext uri="{D42A27DB-BD31-4B8C-83A1-F6EECF244321}">
                <p14:modId xmlns:p14="http://schemas.microsoft.com/office/powerpoint/2010/main" val="3969321497"/>
              </p:ext>
            </p:extLst>
          </p:nvPr>
        </p:nvGraphicFramePr>
        <p:xfrm>
          <a:off x="0" y="1150706"/>
          <a:ext cx="9143994" cy="4613094"/>
        </p:xfrm>
        <a:graphic>
          <a:graphicData uri="http://schemas.openxmlformats.org/drawingml/2006/table">
            <a:tbl>
              <a:tblPr>
                <a:tableStyleId>{5C22544A-7EE6-4342-B048-85BDC9FD1C3A}</a:tableStyleId>
              </a:tblPr>
              <a:tblGrid>
                <a:gridCol w="537882">
                  <a:extLst>
                    <a:ext uri="{9D8B030D-6E8A-4147-A177-3AD203B41FA5}">
                      <a16:colId xmlns:a16="http://schemas.microsoft.com/office/drawing/2014/main" val="1462188708"/>
                    </a:ext>
                  </a:extLst>
                </a:gridCol>
                <a:gridCol w="537882">
                  <a:extLst>
                    <a:ext uri="{9D8B030D-6E8A-4147-A177-3AD203B41FA5}">
                      <a16:colId xmlns:a16="http://schemas.microsoft.com/office/drawing/2014/main" val="735183646"/>
                    </a:ext>
                  </a:extLst>
                </a:gridCol>
                <a:gridCol w="537882">
                  <a:extLst>
                    <a:ext uri="{9D8B030D-6E8A-4147-A177-3AD203B41FA5}">
                      <a16:colId xmlns:a16="http://schemas.microsoft.com/office/drawing/2014/main" val="1621406677"/>
                    </a:ext>
                  </a:extLst>
                </a:gridCol>
                <a:gridCol w="537882">
                  <a:extLst>
                    <a:ext uri="{9D8B030D-6E8A-4147-A177-3AD203B41FA5}">
                      <a16:colId xmlns:a16="http://schemas.microsoft.com/office/drawing/2014/main" val="3769395281"/>
                    </a:ext>
                  </a:extLst>
                </a:gridCol>
                <a:gridCol w="537882">
                  <a:extLst>
                    <a:ext uri="{9D8B030D-6E8A-4147-A177-3AD203B41FA5}">
                      <a16:colId xmlns:a16="http://schemas.microsoft.com/office/drawing/2014/main" val="2988552599"/>
                    </a:ext>
                  </a:extLst>
                </a:gridCol>
                <a:gridCol w="537882">
                  <a:extLst>
                    <a:ext uri="{9D8B030D-6E8A-4147-A177-3AD203B41FA5}">
                      <a16:colId xmlns:a16="http://schemas.microsoft.com/office/drawing/2014/main" val="2259880547"/>
                    </a:ext>
                  </a:extLst>
                </a:gridCol>
                <a:gridCol w="687162">
                  <a:extLst>
                    <a:ext uri="{9D8B030D-6E8A-4147-A177-3AD203B41FA5}">
                      <a16:colId xmlns:a16="http://schemas.microsoft.com/office/drawing/2014/main" val="2821552941"/>
                    </a:ext>
                  </a:extLst>
                </a:gridCol>
                <a:gridCol w="565079">
                  <a:extLst>
                    <a:ext uri="{9D8B030D-6E8A-4147-A177-3AD203B41FA5}">
                      <a16:colId xmlns:a16="http://schemas.microsoft.com/office/drawing/2014/main" val="3878925970"/>
                    </a:ext>
                  </a:extLst>
                </a:gridCol>
                <a:gridCol w="472611">
                  <a:extLst>
                    <a:ext uri="{9D8B030D-6E8A-4147-A177-3AD203B41FA5}">
                      <a16:colId xmlns:a16="http://schemas.microsoft.com/office/drawing/2014/main" val="2056820542"/>
                    </a:ext>
                  </a:extLst>
                </a:gridCol>
                <a:gridCol w="426676">
                  <a:extLst>
                    <a:ext uri="{9D8B030D-6E8A-4147-A177-3AD203B41FA5}">
                      <a16:colId xmlns:a16="http://schemas.microsoft.com/office/drawing/2014/main" val="3092823947"/>
                    </a:ext>
                  </a:extLst>
                </a:gridCol>
                <a:gridCol w="611014">
                  <a:extLst>
                    <a:ext uri="{9D8B030D-6E8A-4147-A177-3AD203B41FA5}">
                      <a16:colId xmlns:a16="http://schemas.microsoft.com/office/drawing/2014/main" val="2382187602"/>
                    </a:ext>
                  </a:extLst>
                </a:gridCol>
                <a:gridCol w="464750">
                  <a:extLst>
                    <a:ext uri="{9D8B030D-6E8A-4147-A177-3AD203B41FA5}">
                      <a16:colId xmlns:a16="http://schemas.microsoft.com/office/drawing/2014/main" val="1941469900"/>
                    </a:ext>
                  </a:extLst>
                </a:gridCol>
                <a:gridCol w="537882">
                  <a:extLst>
                    <a:ext uri="{9D8B030D-6E8A-4147-A177-3AD203B41FA5}">
                      <a16:colId xmlns:a16="http://schemas.microsoft.com/office/drawing/2014/main" val="2993909628"/>
                    </a:ext>
                  </a:extLst>
                </a:gridCol>
                <a:gridCol w="537882">
                  <a:extLst>
                    <a:ext uri="{9D8B030D-6E8A-4147-A177-3AD203B41FA5}">
                      <a16:colId xmlns:a16="http://schemas.microsoft.com/office/drawing/2014/main" val="144146868"/>
                    </a:ext>
                  </a:extLst>
                </a:gridCol>
                <a:gridCol w="537882">
                  <a:extLst>
                    <a:ext uri="{9D8B030D-6E8A-4147-A177-3AD203B41FA5}">
                      <a16:colId xmlns:a16="http://schemas.microsoft.com/office/drawing/2014/main" val="576194863"/>
                    </a:ext>
                  </a:extLst>
                </a:gridCol>
                <a:gridCol w="537882">
                  <a:extLst>
                    <a:ext uri="{9D8B030D-6E8A-4147-A177-3AD203B41FA5}">
                      <a16:colId xmlns:a16="http://schemas.microsoft.com/office/drawing/2014/main" val="3855342332"/>
                    </a:ext>
                  </a:extLst>
                </a:gridCol>
                <a:gridCol w="537882">
                  <a:extLst>
                    <a:ext uri="{9D8B030D-6E8A-4147-A177-3AD203B41FA5}">
                      <a16:colId xmlns:a16="http://schemas.microsoft.com/office/drawing/2014/main" val="1744168959"/>
                    </a:ext>
                  </a:extLst>
                </a:gridCol>
              </a:tblGrid>
              <a:tr h="238477">
                <a:tc>
                  <a:txBody>
                    <a:bodyPr/>
                    <a:lstStyle/>
                    <a:p>
                      <a:pPr algn="l" fontAlgn="ctr"/>
                      <a:endParaRPr lang="ja-JP" altLang="en-US" sz="10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US" sz="1000" u="none" strike="noStrike">
                          <a:effectLst/>
                        </a:rPr>
                        <a:t>TWSH</a:t>
                      </a:r>
                      <a:endParaRPr 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US" sz="1000" u="none" strike="noStrike">
                          <a:effectLst/>
                        </a:rPr>
                        <a:t>TWDH</a:t>
                      </a:r>
                      <a:endParaRPr 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US" sz="1000" u="none" strike="noStrike">
                          <a:effectLst/>
                        </a:rPr>
                        <a:t>QWSH</a:t>
                      </a:r>
                      <a:endParaRPr 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US" sz="1000" u="none" strike="noStrike">
                          <a:effectLst/>
                        </a:rPr>
                        <a:t>QWDH</a:t>
                      </a:r>
                      <a:endParaRPr 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US" sz="1000" u="none" strike="noStrike">
                          <a:effectLst/>
                        </a:rPr>
                        <a:t>Dragon</a:t>
                      </a:r>
                      <a:endParaRPr 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US" sz="1000" u="none" strike="noStrike">
                          <a:effectLst/>
                        </a:rPr>
                        <a:t>Minimal</a:t>
                      </a:r>
                      <a:endParaRPr 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R w="12700" cap="flat" cmpd="sng" algn="ctr">
                      <a:solidFill>
                        <a:schemeClr val="tx1"/>
                      </a:solidFill>
                      <a:prstDash val="solid"/>
                      <a:round/>
                      <a:headEnd type="none" w="med" len="med"/>
                      <a:tailEnd type="none" w="med" len="med"/>
                    </a:lnR>
                  </a:tcPr>
                </a:tc>
                <a:tc>
                  <a:txBody>
                    <a:bodyPr/>
                    <a:lstStyle/>
                    <a:p>
                      <a:pPr algn="l" fontAlgn="ctr"/>
                      <a:endParaRPr lang="ja-JP" altLang="en-US" sz="10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US" sz="1000" u="none" strike="noStrike" dirty="0">
                          <a:effectLst/>
                        </a:rPr>
                        <a:t>Body</a:t>
                      </a:r>
                      <a:endParaRPr lang="en-US" sz="10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US" sz="1000" u="none" strike="noStrike">
                          <a:effectLst/>
                        </a:rPr>
                        <a:t>Limb</a:t>
                      </a:r>
                      <a:endParaRPr 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US" sz="1000" u="none" strike="noStrike">
                          <a:effectLst/>
                        </a:rPr>
                        <a:t>EndE</a:t>
                      </a:r>
                      <a:endParaRPr 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US" sz="1000" u="none" strike="noStrike">
                          <a:effectLst/>
                        </a:rPr>
                        <a:t>Wheel</a:t>
                      </a:r>
                      <a:endParaRPr 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tc>
                <a:extLst>
                  <a:ext uri="{0D108BD9-81ED-4DB2-BD59-A6C34878D82A}">
                    <a16:rowId xmlns:a16="http://schemas.microsoft.com/office/drawing/2014/main" val="2977862006"/>
                  </a:ext>
                </a:extLst>
              </a:tr>
              <a:tr h="238477">
                <a:tc>
                  <a:txBody>
                    <a:bodyPr/>
                    <a:lstStyle/>
                    <a:p>
                      <a:pPr algn="l" fontAlgn="ctr"/>
                      <a:r>
                        <a:rPr lang="en-US" sz="1000" u="none" strike="noStrike" dirty="0">
                          <a:effectLst/>
                        </a:rPr>
                        <a:t>transport</a:t>
                      </a:r>
                      <a:endParaRPr lang="en-US" sz="10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200" u="none" strike="noStrike" dirty="0">
                          <a:effectLst/>
                        </a:rPr>
                        <a:t>3</a:t>
                      </a:r>
                      <a:endParaRPr lang="en-US" altLang="ja-JP" sz="12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200" u="none" strike="noStrike">
                          <a:effectLst/>
                        </a:rPr>
                        <a:t>3</a:t>
                      </a:r>
                      <a:endParaRPr lang="en-US" altLang="ja-JP" sz="12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200" u="none" strike="noStrike">
                          <a:effectLst/>
                        </a:rPr>
                        <a:t>4</a:t>
                      </a:r>
                      <a:endParaRPr lang="en-US" altLang="ja-JP" sz="12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200" u="none" strike="noStrike">
                          <a:effectLst/>
                        </a:rPr>
                        <a:t>4</a:t>
                      </a:r>
                      <a:endParaRPr lang="en-US" altLang="ja-JP" sz="12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200" u="none" strike="noStrike">
                          <a:effectLst/>
                        </a:rPr>
                        <a:t>1</a:t>
                      </a:r>
                      <a:endParaRPr lang="en-US" altLang="ja-JP" sz="12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200" u="none" strike="noStrike">
                          <a:effectLst/>
                        </a:rPr>
                        <a:t>1</a:t>
                      </a:r>
                      <a:endParaRPr lang="en-US" altLang="ja-JP" sz="12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R w="12700" cap="flat" cmpd="sng" algn="ctr">
                      <a:solidFill>
                        <a:schemeClr val="tx1"/>
                      </a:solidFill>
                      <a:prstDash val="solid"/>
                      <a:round/>
                      <a:headEnd type="none" w="med" len="med"/>
                      <a:tailEnd type="none" w="med" len="med"/>
                    </a:lnR>
                  </a:tcPr>
                </a:tc>
                <a:tc>
                  <a:txBody>
                    <a:bodyPr/>
                    <a:lstStyle/>
                    <a:p>
                      <a:pPr algn="l" fontAlgn="ctr"/>
                      <a:r>
                        <a:rPr lang="en-US" sz="1000" u="none" strike="noStrike">
                          <a:effectLst/>
                        </a:rPr>
                        <a:t>battery</a:t>
                      </a:r>
                      <a:endParaRPr 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dirty="0">
                          <a:effectLst/>
                        </a:rPr>
                        <a:t>1</a:t>
                      </a:r>
                      <a:endPar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dirty="0">
                          <a:effectLst/>
                        </a:rPr>
                        <a:t>5</a:t>
                      </a:r>
                      <a:endPar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dirty="0">
                          <a:effectLst/>
                        </a:rPr>
                        <a:t>1</a:t>
                      </a:r>
                      <a:endPar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dirty="0">
                          <a:effectLst/>
                        </a:rPr>
                        <a:t>15</a:t>
                      </a:r>
                      <a:endPar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endParaRPr lang="ja-JP" altLang="en-US" sz="10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tc>
                <a:extLst>
                  <a:ext uri="{0D108BD9-81ED-4DB2-BD59-A6C34878D82A}">
                    <a16:rowId xmlns:a16="http://schemas.microsoft.com/office/drawing/2014/main" val="573615069"/>
                  </a:ext>
                </a:extLst>
              </a:tr>
              <a:tr h="345313">
                <a:tc>
                  <a:txBody>
                    <a:bodyPr/>
                    <a:lstStyle/>
                    <a:p>
                      <a:pPr algn="l" fontAlgn="ctr"/>
                      <a:r>
                        <a:rPr lang="en-US" sz="1000" u="none" strike="noStrike">
                          <a:effectLst/>
                        </a:rPr>
                        <a:t>manufacture</a:t>
                      </a:r>
                      <a:endParaRPr 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200" u="none" strike="noStrike">
                          <a:effectLst/>
                        </a:rPr>
                        <a:t>3</a:t>
                      </a:r>
                      <a:endParaRPr lang="en-US" altLang="ja-JP" sz="12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200" u="none" strike="noStrike" dirty="0">
                          <a:effectLst/>
                        </a:rPr>
                        <a:t>5</a:t>
                      </a:r>
                      <a:endParaRPr lang="en-US" altLang="ja-JP" sz="12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200" u="none" strike="noStrike" dirty="0">
                          <a:effectLst/>
                        </a:rPr>
                        <a:t>3</a:t>
                      </a:r>
                      <a:endParaRPr lang="en-US" altLang="ja-JP" sz="12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200" u="none" strike="noStrike">
                          <a:effectLst/>
                        </a:rPr>
                        <a:t>5</a:t>
                      </a:r>
                      <a:endParaRPr lang="en-US" altLang="ja-JP" sz="12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200" u="none" strike="noStrike">
                          <a:effectLst/>
                        </a:rPr>
                        <a:t>3</a:t>
                      </a:r>
                      <a:endParaRPr lang="en-US" altLang="ja-JP" sz="12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200" u="none" strike="noStrike">
                          <a:effectLst/>
                        </a:rPr>
                        <a:t>3</a:t>
                      </a:r>
                      <a:endParaRPr lang="en-US" altLang="ja-JP" sz="12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R w="12700" cap="flat" cmpd="sng" algn="ctr">
                      <a:solidFill>
                        <a:schemeClr val="tx1"/>
                      </a:solidFill>
                      <a:prstDash val="solid"/>
                      <a:round/>
                      <a:headEnd type="none" w="med" len="med"/>
                      <a:tailEnd type="none" w="med" len="med"/>
                    </a:lnR>
                  </a:tcPr>
                </a:tc>
                <a:tc>
                  <a:txBody>
                    <a:bodyPr/>
                    <a:lstStyle/>
                    <a:p>
                      <a:pPr algn="l" fontAlgn="ctr"/>
                      <a:r>
                        <a:rPr lang="en-US" sz="1000" u="none" strike="noStrike">
                          <a:effectLst/>
                        </a:rPr>
                        <a:t>max_num</a:t>
                      </a:r>
                      <a:endParaRPr 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a:effectLst/>
                        </a:rPr>
                        <a:t>10</a:t>
                      </a:r>
                      <a:endParaRPr lang="en-US" altLang="ja-JP" sz="14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a:effectLst/>
                        </a:rPr>
                        <a:t>50</a:t>
                      </a:r>
                      <a:endParaRPr lang="en-US" altLang="ja-JP" sz="14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dirty="0">
                          <a:effectLst/>
                        </a:rPr>
                        <a:t>20</a:t>
                      </a:r>
                      <a:endPar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dirty="0">
                          <a:effectLst/>
                        </a:rPr>
                        <a:t>35</a:t>
                      </a:r>
                      <a:endPar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endParaRPr lang="ja-JP" altLang="en-US" sz="10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tc>
                <a:extLst>
                  <a:ext uri="{0D108BD9-81ED-4DB2-BD59-A6C34878D82A}">
                    <a16:rowId xmlns:a16="http://schemas.microsoft.com/office/drawing/2014/main" val="420977429"/>
                  </a:ext>
                </a:extLst>
              </a:tr>
              <a:tr h="238477">
                <a:tc>
                  <a:txBody>
                    <a:bodyPr/>
                    <a:lstStyle/>
                    <a:p>
                      <a:pPr algn="l" fontAlgn="ctr"/>
                      <a:r>
                        <a:rPr lang="en-US" sz="1000" u="none" strike="noStrike">
                          <a:effectLst/>
                        </a:rPr>
                        <a:t>mobility</a:t>
                      </a:r>
                      <a:endParaRPr 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200" u="none" strike="noStrike">
                          <a:effectLst/>
                        </a:rPr>
                        <a:t>3</a:t>
                      </a:r>
                      <a:endParaRPr lang="en-US" altLang="ja-JP" sz="12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200" u="none" strike="noStrike">
                          <a:effectLst/>
                        </a:rPr>
                        <a:t>3</a:t>
                      </a:r>
                      <a:endParaRPr lang="en-US" altLang="ja-JP" sz="12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200" u="none" strike="noStrike">
                          <a:effectLst/>
                        </a:rPr>
                        <a:t>3</a:t>
                      </a:r>
                      <a:endParaRPr lang="en-US" altLang="ja-JP" sz="12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200" u="none" strike="noStrike" dirty="0">
                          <a:effectLst/>
                        </a:rPr>
                        <a:t>3</a:t>
                      </a:r>
                      <a:endParaRPr lang="en-US" altLang="ja-JP" sz="12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200" u="none" strike="noStrike" dirty="0">
                          <a:effectLst/>
                        </a:rPr>
                        <a:t>2</a:t>
                      </a:r>
                      <a:endParaRPr lang="en-US" altLang="ja-JP" sz="12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200" u="none" strike="noStrike">
                          <a:effectLst/>
                        </a:rPr>
                        <a:t>1</a:t>
                      </a:r>
                      <a:endParaRPr lang="en-US" altLang="ja-JP" sz="12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T w="12700" cap="flat" cmpd="sng" algn="ctr">
                      <a:solidFill>
                        <a:schemeClr val="tx1"/>
                      </a:solidFill>
                      <a:prstDash val="solid"/>
                      <a:round/>
                      <a:headEnd type="none" w="med" len="med"/>
                      <a:tailEnd type="none" w="med" len="med"/>
                    </a:lnT>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T w="12700" cap="flat" cmpd="sng" algn="ctr">
                      <a:solidFill>
                        <a:schemeClr val="tx1"/>
                      </a:solidFill>
                      <a:prstDash val="solid"/>
                      <a:round/>
                      <a:headEnd type="none" w="med" len="med"/>
                      <a:tailEnd type="none" w="med" len="med"/>
                    </a:lnT>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T w="12700" cap="flat" cmpd="sng" algn="ctr">
                      <a:solidFill>
                        <a:schemeClr val="tx1"/>
                      </a:solidFill>
                      <a:prstDash val="solid"/>
                      <a:round/>
                      <a:headEnd type="none" w="med" len="med"/>
                      <a:tailEnd type="none" w="med" len="med"/>
                    </a:lnT>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T w="12700" cap="flat" cmpd="sng" algn="ctr">
                      <a:solidFill>
                        <a:schemeClr val="tx1"/>
                      </a:solidFill>
                      <a:prstDash val="solid"/>
                      <a:round/>
                      <a:headEnd type="none" w="med" len="med"/>
                      <a:tailEnd type="none" w="med" len="med"/>
                    </a:lnT>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T w="12700" cap="flat" cmpd="sng" algn="ctr">
                      <a:solidFill>
                        <a:schemeClr val="tx1"/>
                      </a:solidFill>
                      <a:prstDash val="solid"/>
                      <a:round/>
                      <a:headEnd type="none" w="med" len="med"/>
                      <a:tailEnd type="none" w="med" len="med"/>
                    </a:lnT>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tc>
                <a:extLst>
                  <a:ext uri="{0D108BD9-81ED-4DB2-BD59-A6C34878D82A}">
                    <a16:rowId xmlns:a16="http://schemas.microsoft.com/office/drawing/2014/main" val="3127903578"/>
                  </a:ext>
                </a:extLst>
              </a:tr>
              <a:tr h="238477">
                <a:tc>
                  <a:txBody>
                    <a:bodyPr/>
                    <a:lstStyle/>
                    <a:p>
                      <a:pPr algn="l" fontAlgn="ctr"/>
                      <a:r>
                        <a:rPr lang="en-US" sz="1000" u="none" strike="noStrike">
                          <a:effectLst/>
                        </a:rPr>
                        <a:t>battery</a:t>
                      </a:r>
                      <a:endParaRPr 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200" u="none" strike="noStrike">
                          <a:effectLst/>
                        </a:rPr>
                        <a:t>67</a:t>
                      </a:r>
                      <a:endParaRPr lang="en-US" altLang="ja-JP" sz="12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200" u="none" strike="noStrike">
                          <a:effectLst/>
                        </a:rPr>
                        <a:t>73</a:t>
                      </a:r>
                      <a:endParaRPr lang="en-US" altLang="ja-JP" sz="12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200" u="none" strike="noStrike">
                          <a:effectLst/>
                        </a:rPr>
                        <a:t>87</a:t>
                      </a:r>
                      <a:endParaRPr lang="en-US" altLang="ja-JP" sz="12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200" u="none" strike="noStrike" dirty="0">
                          <a:effectLst/>
                        </a:rPr>
                        <a:t>93</a:t>
                      </a:r>
                      <a:endParaRPr lang="en-US" altLang="ja-JP" sz="12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200" u="none" strike="noStrike" dirty="0">
                          <a:effectLst/>
                        </a:rPr>
                        <a:t>41</a:t>
                      </a:r>
                      <a:endParaRPr lang="en-US" altLang="ja-JP" sz="12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200" u="none" strike="noStrike" dirty="0">
                          <a:effectLst/>
                        </a:rPr>
                        <a:t>21</a:t>
                      </a:r>
                      <a:endParaRPr lang="en-US" altLang="ja-JP" sz="12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B w="12700" cap="flat" cmpd="sng" algn="ctr">
                      <a:solidFill>
                        <a:schemeClr val="tx1"/>
                      </a:solidFill>
                      <a:prstDash val="solid"/>
                      <a:round/>
                      <a:headEnd type="none" w="med" len="med"/>
                      <a:tailEnd type="none" w="med" len="med"/>
                    </a:lnB>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B w="12700" cap="flat" cmpd="sng" algn="ctr">
                      <a:solidFill>
                        <a:schemeClr val="tx1"/>
                      </a:solidFill>
                      <a:prstDash val="solid"/>
                      <a:round/>
                      <a:headEnd type="none" w="med" len="med"/>
                      <a:tailEnd type="none" w="med" len="med"/>
                    </a:lnB>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B w="12700" cap="flat" cmpd="sng" algn="ctr">
                      <a:solidFill>
                        <a:schemeClr val="tx1"/>
                      </a:solidFill>
                      <a:prstDash val="solid"/>
                      <a:round/>
                      <a:headEnd type="none" w="med" len="med"/>
                      <a:tailEnd type="none" w="med" len="med"/>
                    </a:lnB>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tc>
                <a:extLst>
                  <a:ext uri="{0D108BD9-81ED-4DB2-BD59-A6C34878D82A}">
                    <a16:rowId xmlns:a16="http://schemas.microsoft.com/office/drawing/2014/main" val="3653813088"/>
                  </a:ext>
                </a:extLst>
              </a:tr>
              <a:tr h="238477">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endParaRPr lang="ja-JP" altLang="en-US" sz="10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B w="12700" cap="flat" cmpd="sng" algn="ctr">
                      <a:solidFill>
                        <a:schemeClr val="tx1"/>
                      </a:solidFill>
                      <a:prstDash val="solid"/>
                      <a:round/>
                      <a:headEnd type="none" w="med" len="med"/>
                      <a:tailEnd type="none" w="med" len="med"/>
                    </a:lnB>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B w="12700" cap="flat" cmpd="sng" algn="ctr">
                      <a:solidFill>
                        <a:schemeClr val="tx1"/>
                      </a:solidFill>
                      <a:prstDash val="solid"/>
                      <a:round/>
                      <a:headEnd type="none" w="med" len="med"/>
                      <a:tailEnd type="none" w="med" len="med"/>
                    </a:lnB>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R w="12700" cap="flat" cmpd="sng" algn="ctr">
                      <a:solidFill>
                        <a:schemeClr val="tx1"/>
                      </a:solidFill>
                      <a:prstDash val="solid"/>
                      <a:round/>
                      <a:headEnd type="none" w="med" len="med"/>
                      <a:tailEnd type="none" w="med" len="med"/>
                    </a:lnR>
                  </a:tcPr>
                </a:tc>
                <a:tc>
                  <a:txBody>
                    <a:bodyPr/>
                    <a:lstStyle/>
                    <a:p>
                      <a:pPr algn="l" fontAlgn="ctr"/>
                      <a:endParaRPr lang="ja-JP" altLang="en-US" sz="10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US" sz="1000" u="none" strike="noStrike">
                          <a:effectLst/>
                        </a:rPr>
                        <a:t>Init</a:t>
                      </a:r>
                      <a:endParaRPr 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US" sz="1000" u="none" strike="noStrike">
                          <a:effectLst/>
                        </a:rPr>
                        <a:t>Max</a:t>
                      </a:r>
                      <a:endParaRPr 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tc>
                <a:extLst>
                  <a:ext uri="{0D108BD9-81ED-4DB2-BD59-A6C34878D82A}">
                    <a16:rowId xmlns:a16="http://schemas.microsoft.com/office/drawing/2014/main" val="2741599049"/>
                  </a:ext>
                </a:extLst>
              </a:tr>
              <a:tr h="238477">
                <a:tc>
                  <a:txBody>
                    <a:bodyPr/>
                    <a:lstStyle/>
                    <a:p>
                      <a:pPr algn="l" fontAlgn="ctr"/>
                      <a:endParaRPr lang="ja-JP" altLang="en-US" sz="10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3">
                  <a:txBody>
                    <a:bodyPr/>
                    <a:lstStyle/>
                    <a:p>
                      <a:pPr algn="l" fontAlgn="ctr"/>
                      <a:r>
                        <a:rPr lang="ja-JP" altLang="en-US" sz="1000" u="none" strike="noStrike" dirty="0">
                          <a:effectLst/>
                        </a:rPr>
                        <a:t>インフレータブル構造物</a:t>
                      </a:r>
                      <a:endParaRPr lang="ja-JP" altLang="en-US" sz="10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kumimoji="1" lang="ja-JP" altLang="en-US"/>
                    </a:p>
                  </a:txBody>
                  <a:tcPr/>
                </a:tc>
                <a:tc hMerge="1">
                  <a:txBody>
                    <a:bodyPr/>
                    <a:lstStyle/>
                    <a:p>
                      <a:endParaRPr kumimoji="1" lang="ja-JP" altLang="en-US"/>
                    </a:p>
                  </a:txBody>
                  <a:tcPr/>
                </a:tc>
                <a:tc gridSpan="2">
                  <a:txBody>
                    <a:bodyPr/>
                    <a:lstStyle/>
                    <a:p>
                      <a:pPr algn="l" fontAlgn="ctr"/>
                      <a:r>
                        <a:rPr lang="ja-JP" altLang="en-US" sz="1000" u="none" strike="noStrike">
                          <a:effectLst/>
                        </a:rPr>
                        <a:t>太陽光発電パネル</a:t>
                      </a: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kumimoji="1" lang="ja-JP" altLang="en-US"/>
                    </a:p>
                  </a:txBody>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ja-JP" altLang="en-US" sz="1000" u="none" strike="noStrike">
                          <a:effectLst/>
                        </a:rPr>
                        <a:t>通信設備</a:t>
                      </a: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ja-JP" altLang="en-US" sz="1000" u="none" strike="noStrike">
                          <a:effectLst/>
                        </a:rPr>
                        <a:t>　</a:t>
                      </a: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l" fontAlgn="ctr"/>
                      <a:r>
                        <a:rPr lang="en-US" sz="1000" u="none" strike="noStrike" dirty="0">
                          <a:effectLst/>
                        </a:rPr>
                        <a:t>Body</a:t>
                      </a:r>
                      <a:endParaRPr lang="en-US" sz="10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dirty="0">
                          <a:effectLst/>
                        </a:rPr>
                        <a:t>6</a:t>
                      </a:r>
                      <a:endPar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a:effectLst/>
                        </a:rPr>
                        <a:t>10</a:t>
                      </a:r>
                      <a:endParaRPr lang="en-US" altLang="ja-JP" sz="14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tc>
                <a:extLst>
                  <a:ext uri="{0D108BD9-81ED-4DB2-BD59-A6C34878D82A}">
                    <a16:rowId xmlns:a16="http://schemas.microsoft.com/office/drawing/2014/main" val="4211499496"/>
                  </a:ext>
                </a:extLst>
              </a:tr>
              <a:tr h="345313">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ja-JP" altLang="en-US" sz="1000" u="none" strike="noStrike" dirty="0">
                          <a:effectLst/>
                        </a:rPr>
                        <a:t>運搬⇒</a:t>
                      </a:r>
                      <a:endParaRPr lang="ja-JP" altLang="en-US" sz="1000" b="0" i="0" u="none" strike="noStrike" dirty="0">
                        <a:solidFill>
                          <a:srgbClr val="FF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ja-JP" altLang="en-US" sz="1000" u="none" strike="noStrike" dirty="0">
                          <a:effectLst/>
                        </a:rPr>
                        <a:t>展開準備</a:t>
                      </a:r>
                      <a:endParaRPr lang="ja-JP" altLang="en-US" sz="10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ja-JP" altLang="en-US" sz="1000" u="none" strike="noStrike" dirty="0">
                          <a:effectLst/>
                        </a:rPr>
                        <a:t>展開補助</a:t>
                      </a:r>
                      <a:endParaRPr lang="ja-JP" altLang="en-US" sz="10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ja-JP" altLang="en-US" sz="1000" u="none" strike="noStrike" dirty="0">
                          <a:effectLst/>
                        </a:rPr>
                        <a:t>運搬⇒</a:t>
                      </a:r>
                      <a:endParaRPr lang="ja-JP" altLang="en-US" sz="1000" b="0" i="0" u="none" strike="noStrike" dirty="0">
                        <a:solidFill>
                          <a:srgbClr val="FF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ja-JP" altLang="en-US" sz="1000" u="none" strike="noStrike" dirty="0">
                          <a:effectLst/>
                        </a:rPr>
                        <a:t>展開</a:t>
                      </a:r>
                      <a:endParaRPr lang="ja-JP" altLang="en-US" sz="10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ja-JP" altLang="en-US" sz="1000" u="none" strike="noStrike" dirty="0">
                          <a:effectLst/>
                        </a:rPr>
                        <a:t>電源ライン</a:t>
                      </a:r>
                      <a:endParaRPr lang="ja-JP" altLang="en-US" sz="10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ja-JP" altLang="en-US" sz="1000" u="none" strike="noStrike" dirty="0">
                          <a:effectLst/>
                        </a:rPr>
                        <a:t>運搬⇒</a:t>
                      </a:r>
                      <a:endParaRPr lang="ja-JP" altLang="en-US" sz="1000" b="0" i="0" u="none" strike="noStrike" dirty="0">
                        <a:solidFill>
                          <a:srgbClr val="FF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ja-JP" altLang="en-US" sz="1000" u="none" strike="noStrike">
                          <a:effectLst/>
                        </a:rPr>
                        <a:t>組立て</a:t>
                      </a: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l" fontAlgn="ctr"/>
                      <a:r>
                        <a:rPr lang="en-US" sz="1000" u="none" strike="noStrike">
                          <a:effectLst/>
                        </a:rPr>
                        <a:t>Limb</a:t>
                      </a:r>
                      <a:endParaRPr 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dirty="0">
                          <a:effectLst/>
                        </a:rPr>
                        <a:t>39</a:t>
                      </a:r>
                      <a:endPar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dirty="0">
                          <a:effectLst/>
                        </a:rPr>
                        <a:t>50</a:t>
                      </a:r>
                      <a:endPar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tc>
                <a:extLst>
                  <a:ext uri="{0D108BD9-81ED-4DB2-BD59-A6C34878D82A}">
                    <a16:rowId xmlns:a16="http://schemas.microsoft.com/office/drawing/2014/main" val="3688456059"/>
                  </a:ext>
                </a:extLst>
              </a:tr>
              <a:tr h="238477">
                <a:tc>
                  <a:txBody>
                    <a:bodyPr/>
                    <a:lstStyle/>
                    <a:p>
                      <a:pPr algn="l" fontAlgn="ctr"/>
                      <a:r>
                        <a:rPr lang="en-US" sz="1000" u="none" strike="noStrike">
                          <a:effectLst/>
                        </a:rPr>
                        <a:t>transport</a:t>
                      </a:r>
                      <a:endParaRPr 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dirty="0">
                          <a:effectLst/>
                        </a:rPr>
                        <a:t>12</a:t>
                      </a:r>
                      <a:endParaRPr lang="en-US" altLang="ja-JP" sz="1400" b="0" i="0" u="none" strike="noStrike" dirty="0">
                        <a:solidFill>
                          <a:srgbClr val="FF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dirty="0">
                          <a:effectLst/>
                        </a:rPr>
                        <a:t>0</a:t>
                      </a:r>
                      <a:endPar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dirty="0">
                          <a:effectLst/>
                        </a:rPr>
                        <a:t>0</a:t>
                      </a:r>
                      <a:endPar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dirty="0">
                          <a:effectLst/>
                        </a:rPr>
                        <a:t>3</a:t>
                      </a:r>
                      <a:endParaRPr lang="en-US" altLang="ja-JP" sz="1400" b="0" i="0" u="none" strike="noStrike" dirty="0">
                        <a:solidFill>
                          <a:srgbClr val="FF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dirty="0">
                          <a:effectLst/>
                        </a:rPr>
                        <a:t>0</a:t>
                      </a:r>
                      <a:endPar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dirty="0">
                          <a:effectLst/>
                        </a:rPr>
                        <a:t>0</a:t>
                      </a:r>
                      <a:endPar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a:effectLst/>
                        </a:rPr>
                        <a:t>4</a:t>
                      </a:r>
                      <a:endParaRPr lang="en-US" altLang="ja-JP" sz="1400" b="0" i="0" u="none" strike="noStrike">
                        <a:solidFill>
                          <a:srgbClr val="FF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a:effectLst/>
                        </a:rPr>
                        <a:t>0</a:t>
                      </a:r>
                      <a:endParaRPr lang="en-US" altLang="ja-JP" sz="14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l" fontAlgn="ctr"/>
                      <a:r>
                        <a:rPr lang="en-US" sz="1000" u="none" strike="noStrike">
                          <a:effectLst/>
                        </a:rPr>
                        <a:t>EndE</a:t>
                      </a:r>
                      <a:endParaRPr 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a:effectLst/>
                        </a:rPr>
                        <a:t>17</a:t>
                      </a:r>
                      <a:endParaRPr lang="en-US" altLang="ja-JP" sz="14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dirty="0">
                          <a:effectLst/>
                        </a:rPr>
                        <a:t>20</a:t>
                      </a:r>
                      <a:endPar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tc>
                <a:extLst>
                  <a:ext uri="{0D108BD9-81ED-4DB2-BD59-A6C34878D82A}">
                    <a16:rowId xmlns:a16="http://schemas.microsoft.com/office/drawing/2014/main" val="3527621033"/>
                  </a:ext>
                </a:extLst>
              </a:tr>
              <a:tr h="345313">
                <a:tc>
                  <a:txBody>
                    <a:bodyPr/>
                    <a:lstStyle/>
                    <a:p>
                      <a:pPr algn="l" fontAlgn="ctr"/>
                      <a:r>
                        <a:rPr lang="en-US" sz="1000" u="none" strike="noStrike">
                          <a:effectLst/>
                        </a:rPr>
                        <a:t>manufacture</a:t>
                      </a:r>
                      <a:endParaRPr 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a:effectLst/>
                        </a:rPr>
                        <a:t>0</a:t>
                      </a:r>
                      <a:endParaRPr lang="en-US" altLang="ja-JP" sz="1400" b="0" i="0" u="none" strike="noStrike">
                        <a:solidFill>
                          <a:srgbClr val="FF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a:effectLst/>
                        </a:rPr>
                        <a:t>6</a:t>
                      </a:r>
                      <a:endParaRPr lang="en-US" altLang="ja-JP" sz="14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a:effectLst/>
                        </a:rPr>
                        <a:t>10</a:t>
                      </a:r>
                      <a:endParaRPr lang="en-US" altLang="ja-JP" sz="14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a:effectLst/>
                        </a:rPr>
                        <a:t>0</a:t>
                      </a:r>
                      <a:endParaRPr lang="en-US" altLang="ja-JP" sz="1400" b="0" i="0" u="none" strike="noStrike">
                        <a:solidFill>
                          <a:srgbClr val="FF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a:effectLst/>
                        </a:rPr>
                        <a:t>3</a:t>
                      </a:r>
                      <a:endParaRPr lang="en-US" altLang="ja-JP" sz="14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dirty="0">
                          <a:effectLst/>
                        </a:rPr>
                        <a:t>5</a:t>
                      </a:r>
                      <a:endPar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dirty="0">
                          <a:effectLst/>
                        </a:rPr>
                        <a:t>0</a:t>
                      </a:r>
                      <a:endParaRPr lang="en-US" altLang="ja-JP" sz="1400" b="0" i="0" u="none" strike="noStrike" dirty="0">
                        <a:solidFill>
                          <a:srgbClr val="FF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dirty="0">
                          <a:effectLst/>
                        </a:rPr>
                        <a:t>8</a:t>
                      </a:r>
                      <a:endPar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endParaRPr lang="ja-JP" altLang="en-US" sz="10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l" fontAlgn="ctr"/>
                      <a:r>
                        <a:rPr lang="en-US" sz="1000" u="none" strike="noStrike">
                          <a:effectLst/>
                        </a:rPr>
                        <a:t>Wheel</a:t>
                      </a:r>
                      <a:endParaRPr 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a:effectLst/>
                        </a:rPr>
                        <a:t>30</a:t>
                      </a:r>
                      <a:endParaRPr lang="en-US" altLang="ja-JP" sz="14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dirty="0">
                          <a:effectLst/>
                        </a:rPr>
                        <a:t>35</a:t>
                      </a:r>
                      <a:endPar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tc>
                <a:extLst>
                  <a:ext uri="{0D108BD9-81ED-4DB2-BD59-A6C34878D82A}">
                    <a16:rowId xmlns:a16="http://schemas.microsoft.com/office/drawing/2014/main" val="3317784237"/>
                  </a:ext>
                </a:extLst>
              </a:tr>
              <a:tr h="238477">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a:effectLst/>
                        </a:rPr>
                        <a:t>0.5</a:t>
                      </a:r>
                      <a:endParaRPr lang="en-US" altLang="ja-JP" sz="1400" b="0" i="0" u="none" strike="noStrike">
                        <a:solidFill>
                          <a:srgbClr val="FF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a:effectLst/>
                        </a:rPr>
                        <a:t>5</a:t>
                      </a:r>
                      <a:endParaRPr lang="en-US" altLang="ja-JP" sz="14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a:effectLst/>
                        </a:rPr>
                        <a:t>8</a:t>
                      </a:r>
                      <a:endParaRPr lang="en-US" altLang="ja-JP" sz="14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a:effectLst/>
                        </a:rPr>
                        <a:t>1</a:t>
                      </a:r>
                      <a:endParaRPr lang="en-US" altLang="ja-JP" sz="1400" b="0" i="0" u="none" strike="noStrike">
                        <a:solidFill>
                          <a:srgbClr val="FF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a:effectLst/>
                        </a:rPr>
                        <a:t>5</a:t>
                      </a:r>
                      <a:endParaRPr lang="en-US" altLang="ja-JP" sz="14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a:effectLst/>
                        </a:rPr>
                        <a:t>10</a:t>
                      </a:r>
                      <a:endParaRPr lang="en-US" altLang="ja-JP" sz="14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a:effectLst/>
                        </a:rPr>
                        <a:t>0.8</a:t>
                      </a:r>
                      <a:endParaRPr lang="en-US" altLang="ja-JP" sz="1400" b="0" i="0" u="none" strike="noStrike">
                        <a:solidFill>
                          <a:srgbClr val="FF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dirty="0">
                          <a:effectLst/>
                        </a:rPr>
                        <a:t>10</a:t>
                      </a:r>
                      <a:endPar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endParaRPr lang="ja-JP" altLang="en-US" sz="10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T w="12700" cap="flat" cmpd="sng" algn="ctr">
                      <a:solidFill>
                        <a:schemeClr val="tx1"/>
                      </a:solidFill>
                      <a:prstDash val="solid"/>
                      <a:round/>
                      <a:headEnd type="none" w="med" len="med"/>
                      <a:tailEnd type="none" w="med" len="med"/>
                    </a:lnT>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T w="12700" cap="flat" cmpd="sng" algn="ctr">
                      <a:solidFill>
                        <a:schemeClr val="tx1"/>
                      </a:solidFill>
                      <a:prstDash val="solid"/>
                      <a:round/>
                      <a:headEnd type="none" w="med" len="med"/>
                      <a:tailEnd type="none" w="med" len="med"/>
                    </a:lnT>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T w="12700" cap="flat" cmpd="sng" algn="ctr">
                      <a:solidFill>
                        <a:schemeClr val="tx1"/>
                      </a:solidFill>
                      <a:prstDash val="solid"/>
                      <a:round/>
                      <a:headEnd type="none" w="med" len="med"/>
                      <a:tailEnd type="none" w="med" len="med"/>
                    </a:lnT>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tc>
                <a:extLst>
                  <a:ext uri="{0D108BD9-81ED-4DB2-BD59-A6C34878D82A}">
                    <a16:rowId xmlns:a16="http://schemas.microsoft.com/office/drawing/2014/main" val="2495522893"/>
                  </a:ext>
                </a:extLst>
              </a:tr>
              <a:tr h="238477">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T w="12700" cap="flat" cmpd="sng" algn="ctr">
                      <a:solidFill>
                        <a:schemeClr val="tx1"/>
                      </a:solidFill>
                      <a:prstDash val="solid"/>
                      <a:round/>
                      <a:headEnd type="none" w="med" len="med"/>
                      <a:tailEnd type="none" w="med" len="med"/>
                    </a:lnT>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T w="12700" cap="flat" cmpd="sng" algn="ctr">
                      <a:solidFill>
                        <a:schemeClr val="tx1"/>
                      </a:solidFill>
                      <a:prstDash val="solid"/>
                      <a:round/>
                      <a:headEnd type="none" w="med" len="med"/>
                      <a:tailEnd type="none" w="med" len="med"/>
                    </a:lnT>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T w="12700" cap="flat" cmpd="sng" algn="ctr">
                      <a:solidFill>
                        <a:schemeClr val="tx1"/>
                      </a:solidFill>
                      <a:prstDash val="solid"/>
                      <a:round/>
                      <a:headEnd type="none" w="med" len="med"/>
                      <a:tailEnd type="none" w="med" len="med"/>
                    </a:lnT>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T w="12700" cap="flat" cmpd="sng" algn="ctr">
                      <a:solidFill>
                        <a:schemeClr val="tx1"/>
                      </a:solidFill>
                      <a:prstDash val="solid"/>
                      <a:round/>
                      <a:headEnd type="none" w="med" len="med"/>
                      <a:tailEnd type="none" w="med" len="med"/>
                    </a:lnT>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T w="12700" cap="flat" cmpd="sng" algn="ctr">
                      <a:solidFill>
                        <a:schemeClr val="tx1"/>
                      </a:solidFill>
                      <a:prstDash val="solid"/>
                      <a:round/>
                      <a:headEnd type="none" w="med" len="med"/>
                      <a:tailEnd type="none" w="med" len="med"/>
                    </a:lnT>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T w="12700" cap="flat" cmpd="sng" algn="ctr">
                      <a:solidFill>
                        <a:schemeClr val="tx1"/>
                      </a:solidFill>
                      <a:prstDash val="solid"/>
                      <a:round/>
                      <a:headEnd type="none" w="med" len="med"/>
                      <a:tailEnd type="none" w="med" len="med"/>
                    </a:lnT>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T w="12700" cap="flat" cmpd="sng" algn="ctr">
                      <a:solidFill>
                        <a:schemeClr val="tx1"/>
                      </a:solidFill>
                      <a:prstDash val="solid"/>
                      <a:round/>
                      <a:headEnd type="none" w="med" len="med"/>
                      <a:tailEnd type="none" w="med" len="med"/>
                    </a:lnT>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T w="12700" cap="flat" cmpd="sng" algn="ctr">
                      <a:solidFill>
                        <a:schemeClr val="tx1"/>
                      </a:solidFill>
                      <a:prstDash val="solid"/>
                      <a:round/>
                      <a:headEnd type="none" w="med" len="med"/>
                      <a:tailEnd type="none" w="med" len="med"/>
                    </a:lnT>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T w="12700" cap="flat" cmpd="sng" algn="ctr">
                      <a:solidFill>
                        <a:schemeClr val="tx1"/>
                      </a:solidFill>
                      <a:prstDash val="solid"/>
                      <a:round/>
                      <a:headEnd type="none" w="med" len="med"/>
                      <a:tailEnd type="none" w="med" len="med"/>
                    </a:lnT>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tc>
                <a:extLst>
                  <a:ext uri="{0D108BD9-81ED-4DB2-BD59-A6C34878D82A}">
                    <a16:rowId xmlns:a16="http://schemas.microsoft.com/office/drawing/2014/main" val="2719063198"/>
                  </a:ext>
                </a:extLst>
              </a:tr>
              <a:tr h="238477">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B w="12700" cap="flat" cmpd="sng" algn="ctr">
                      <a:solidFill>
                        <a:schemeClr val="tx1"/>
                      </a:solidFill>
                      <a:prstDash val="solid"/>
                      <a:round/>
                      <a:headEnd type="none" w="med" len="med"/>
                      <a:tailEnd type="none" w="med" len="med"/>
                    </a:lnB>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B w="12700" cap="flat" cmpd="sng" algn="ctr">
                      <a:solidFill>
                        <a:schemeClr val="tx1"/>
                      </a:solidFill>
                      <a:prstDash val="solid"/>
                      <a:round/>
                      <a:headEnd type="none" w="med" len="med"/>
                      <a:tailEnd type="none" w="med" len="med"/>
                    </a:lnB>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B w="12700" cap="flat" cmpd="sng" algn="ctr">
                      <a:solidFill>
                        <a:schemeClr val="tx1"/>
                      </a:solidFill>
                      <a:prstDash val="solid"/>
                      <a:round/>
                      <a:headEnd type="none" w="med" len="med"/>
                      <a:tailEnd type="none" w="med" len="med"/>
                    </a:lnB>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B w="12700" cap="flat" cmpd="sng" algn="ctr">
                      <a:solidFill>
                        <a:schemeClr val="tx1"/>
                      </a:solidFill>
                      <a:prstDash val="solid"/>
                      <a:round/>
                      <a:headEnd type="none" w="med" len="med"/>
                      <a:tailEnd type="none" w="med" len="med"/>
                    </a:lnB>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B w="12700" cap="flat" cmpd="sng" algn="ctr">
                      <a:solidFill>
                        <a:schemeClr val="tx1"/>
                      </a:solidFill>
                      <a:prstDash val="solid"/>
                      <a:round/>
                      <a:headEnd type="none" w="med" len="med"/>
                      <a:tailEnd type="none" w="med" len="med"/>
                    </a:lnB>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B w="12700" cap="flat" cmpd="sng" algn="ctr">
                      <a:solidFill>
                        <a:schemeClr val="tx1"/>
                      </a:solidFill>
                      <a:prstDash val="solid"/>
                      <a:round/>
                      <a:headEnd type="none" w="med" len="med"/>
                      <a:tailEnd type="none" w="med" len="med"/>
                    </a:lnB>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B w="12700" cap="flat" cmpd="sng" algn="ctr">
                      <a:solidFill>
                        <a:schemeClr val="tx1"/>
                      </a:solidFill>
                      <a:prstDash val="solid"/>
                      <a:round/>
                      <a:headEnd type="none" w="med" len="med"/>
                      <a:tailEnd type="none" w="med" len="med"/>
                    </a:lnB>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B w="12700" cap="flat" cmpd="sng" algn="ctr">
                      <a:solidFill>
                        <a:schemeClr val="tx1"/>
                      </a:solidFill>
                      <a:prstDash val="solid"/>
                      <a:round/>
                      <a:headEnd type="none" w="med" len="med"/>
                      <a:tailEnd type="none" w="med" len="med"/>
                    </a:lnB>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B w="12700" cap="flat" cmpd="sng" algn="ctr">
                      <a:solidFill>
                        <a:schemeClr val="tx1"/>
                      </a:solidFill>
                      <a:prstDash val="solid"/>
                      <a:round/>
                      <a:headEnd type="none" w="med" len="med"/>
                      <a:tailEnd type="none" w="med" len="med"/>
                    </a:lnB>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B w="12700" cap="flat" cmpd="sng" algn="ctr">
                      <a:solidFill>
                        <a:schemeClr val="tx1"/>
                      </a:solidFill>
                      <a:prstDash val="solid"/>
                      <a:round/>
                      <a:headEnd type="none" w="med" len="med"/>
                      <a:tailEnd type="none" w="med" len="med"/>
                    </a:lnB>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B w="12700" cap="flat" cmpd="sng" algn="ctr">
                      <a:solidFill>
                        <a:schemeClr val="tx1"/>
                      </a:solidFill>
                      <a:prstDash val="solid"/>
                      <a:round/>
                      <a:headEnd type="none" w="med" len="med"/>
                      <a:tailEnd type="none" w="med" len="med"/>
                    </a:lnB>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B w="12700" cap="flat" cmpd="sng" algn="ctr">
                      <a:solidFill>
                        <a:schemeClr val="tx1"/>
                      </a:solidFill>
                      <a:prstDash val="solid"/>
                      <a:round/>
                      <a:headEnd type="none" w="med" len="med"/>
                      <a:tailEnd type="none" w="med" len="med"/>
                    </a:lnB>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B w="12700" cap="flat" cmpd="sng" algn="ctr">
                      <a:solidFill>
                        <a:schemeClr val="tx1"/>
                      </a:solidFill>
                      <a:prstDash val="solid"/>
                      <a:round/>
                      <a:headEnd type="none" w="med" len="med"/>
                      <a:tailEnd type="none" w="med" len="med"/>
                    </a:lnB>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B w="12700" cap="flat" cmpd="sng" algn="ctr">
                      <a:solidFill>
                        <a:schemeClr val="tx1"/>
                      </a:solidFill>
                      <a:prstDash val="solid"/>
                      <a:round/>
                      <a:headEnd type="none" w="med" len="med"/>
                      <a:tailEnd type="none" w="med" len="med"/>
                    </a:lnB>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59449554"/>
                  </a:ext>
                </a:extLst>
              </a:tr>
              <a:tr h="238477">
                <a:tc>
                  <a:txBody>
                    <a:bodyPr/>
                    <a:lstStyle/>
                    <a:p>
                      <a:pPr algn="l" fontAlgn="ctr"/>
                      <a:endParaRPr lang="ja-JP" altLang="en-US" sz="10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US" sz="1000" u="none" strike="noStrike">
                          <a:effectLst/>
                        </a:rPr>
                        <a:t>TWSH</a:t>
                      </a:r>
                      <a:endParaRPr 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US" sz="1000" u="none" strike="noStrike">
                          <a:effectLst/>
                        </a:rPr>
                        <a:t>TWDH</a:t>
                      </a:r>
                      <a:endParaRPr 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US" sz="1000" u="none" strike="noStrike">
                          <a:effectLst/>
                        </a:rPr>
                        <a:t>QWSH</a:t>
                      </a:r>
                      <a:endParaRPr 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US" sz="1000" u="none" strike="noStrike">
                          <a:effectLst/>
                        </a:rPr>
                        <a:t>QWDH</a:t>
                      </a:r>
                      <a:endParaRPr 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US" sz="1000" u="none" strike="noStrike">
                          <a:effectLst/>
                        </a:rPr>
                        <a:t>Dragon</a:t>
                      </a:r>
                      <a:endParaRPr 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US" sz="1000" u="none" strike="noStrike">
                          <a:effectLst/>
                        </a:rPr>
                        <a:t>Minimal</a:t>
                      </a:r>
                      <a:endParaRPr 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R w="12700" cap="flat" cmpd="sng" algn="ctr">
                      <a:solidFill>
                        <a:schemeClr val="tx1"/>
                      </a:solidFill>
                      <a:prstDash val="solid"/>
                      <a:round/>
                      <a:headEnd type="none" w="med" len="med"/>
                      <a:tailEnd type="none" w="med" len="med"/>
                    </a:lnR>
                  </a:tcPr>
                </a:tc>
                <a:tc>
                  <a:txBody>
                    <a:bodyPr/>
                    <a:lstStyle/>
                    <a:p>
                      <a:pPr algn="l" fontAlgn="ctr"/>
                      <a:endParaRPr lang="ja-JP" altLang="en-US" sz="10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US" sz="1000" u="none" strike="noStrike" dirty="0">
                          <a:effectLst/>
                        </a:rPr>
                        <a:t>TWSH</a:t>
                      </a:r>
                      <a:endParaRPr lang="en-US" sz="10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US" sz="1000" u="none" strike="noStrike" dirty="0">
                          <a:effectLst/>
                        </a:rPr>
                        <a:t>TWDH</a:t>
                      </a:r>
                      <a:endParaRPr lang="en-US" sz="10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US" sz="1000" u="none" strike="noStrike">
                          <a:effectLst/>
                        </a:rPr>
                        <a:t>QWSH</a:t>
                      </a:r>
                      <a:endParaRPr 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US" sz="1000" u="none" strike="noStrike">
                          <a:effectLst/>
                        </a:rPr>
                        <a:t>QWDH</a:t>
                      </a:r>
                      <a:endParaRPr 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US" sz="1000" u="none" strike="noStrike">
                          <a:effectLst/>
                        </a:rPr>
                        <a:t>Dragon</a:t>
                      </a:r>
                      <a:endParaRPr 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US" sz="1000" u="none" strike="noStrike">
                          <a:effectLst/>
                        </a:rPr>
                        <a:t>Minimal</a:t>
                      </a:r>
                      <a:endParaRPr 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US" sz="1000" u="none" strike="noStrike">
                          <a:effectLst/>
                        </a:rPr>
                        <a:t>Total</a:t>
                      </a:r>
                      <a:endParaRPr 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33113774"/>
                  </a:ext>
                </a:extLst>
              </a:tr>
              <a:tr h="238477">
                <a:tc>
                  <a:txBody>
                    <a:bodyPr/>
                    <a:lstStyle/>
                    <a:p>
                      <a:pPr algn="l" fontAlgn="ctr"/>
                      <a:r>
                        <a:rPr lang="en-US" sz="1000" u="none" strike="noStrike">
                          <a:effectLst/>
                        </a:rPr>
                        <a:t>Body</a:t>
                      </a:r>
                      <a:endParaRPr 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dirty="0">
                          <a:effectLst/>
                        </a:rPr>
                        <a:t>1</a:t>
                      </a:r>
                      <a:endPar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a:effectLst/>
                        </a:rPr>
                        <a:t>1</a:t>
                      </a:r>
                      <a:endParaRPr lang="en-US" altLang="ja-JP" sz="14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a:effectLst/>
                        </a:rPr>
                        <a:t>1</a:t>
                      </a:r>
                      <a:endParaRPr lang="en-US" altLang="ja-JP" sz="14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a:effectLst/>
                        </a:rPr>
                        <a:t>1</a:t>
                      </a:r>
                      <a:endParaRPr lang="en-US" altLang="ja-JP" sz="14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a:effectLst/>
                        </a:rPr>
                        <a:t>0</a:t>
                      </a:r>
                      <a:endParaRPr lang="en-US" altLang="ja-JP" sz="14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a:effectLst/>
                        </a:rPr>
                        <a:t>0</a:t>
                      </a:r>
                      <a:endParaRPr lang="en-US" altLang="ja-JP" sz="14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R w="12700" cap="flat" cmpd="sng" algn="ctr">
                      <a:solidFill>
                        <a:schemeClr val="tx1"/>
                      </a:solidFill>
                      <a:prstDash val="solid"/>
                      <a:round/>
                      <a:headEnd type="none" w="med" len="med"/>
                      <a:tailEnd type="none" w="med" len="med"/>
                    </a:lnR>
                  </a:tcPr>
                </a:tc>
                <a:tc>
                  <a:txBody>
                    <a:bodyPr/>
                    <a:lstStyle/>
                    <a:p>
                      <a:pPr algn="l" fontAlgn="ctr"/>
                      <a:r>
                        <a:rPr lang="en-US" sz="1000" u="none" strike="noStrike">
                          <a:effectLst/>
                        </a:rPr>
                        <a:t>num</a:t>
                      </a:r>
                      <a:endParaRPr 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dirty="0">
                          <a:effectLst/>
                        </a:rPr>
                        <a:t>1</a:t>
                      </a:r>
                      <a:endPar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dirty="0">
                          <a:effectLst/>
                        </a:rPr>
                        <a:t>2</a:t>
                      </a:r>
                      <a:endPar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dirty="0">
                          <a:effectLst/>
                        </a:rPr>
                        <a:t>2</a:t>
                      </a:r>
                      <a:endPar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dirty="0">
                          <a:effectLst/>
                        </a:rPr>
                        <a:t>1</a:t>
                      </a:r>
                      <a:endPar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dirty="0">
                          <a:effectLst/>
                        </a:rPr>
                        <a:t>1</a:t>
                      </a:r>
                      <a:endPar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a:effectLst/>
                        </a:rPr>
                        <a:t>7</a:t>
                      </a:r>
                      <a:endParaRPr lang="en-US" altLang="ja-JP" sz="14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a:effectLst/>
                        </a:rPr>
                        <a:t>14</a:t>
                      </a:r>
                      <a:endParaRPr lang="en-US" altLang="ja-JP" sz="14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00376346"/>
                  </a:ext>
                </a:extLst>
              </a:tr>
              <a:tr h="238477">
                <a:tc>
                  <a:txBody>
                    <a:bodyPr/>
                    <a:lstStyle/>
                    <a:p>
                      <a:pPr algn="l" fontAlgn="ctr"/>
                      <a:r>
                        <a:rPr lang="en-US" sz="1000" u="none" strike="noStrike">
                          <a:effectLst/>
                        </a:rPr>
                        <a:t>Limb</a:t>
                      </a:r>
                      <a:endParaRPr 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a:effectLst/>
                        </a:rPr>
                        <a:t>4</a:t>
                      </a:r>
                      <a:endParaRPr lang="en-US" altLang="ja-JP" sz="14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dirty="0">
                          <a:effectLst/>
                        </a:rPr>
                        <a:t>5</a:t>
                      </a:r>
                      <a:endPar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dirty="0">
                          <a:effectLst/>
                        </a:rPr>
                        <a:t>5</a:t>
                      </a:r>
                      <a:endPar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a:effectLst/>
                        </a:rPr>
                        <a:t>6</a:t>
                      </a:r>
                      <a:endParaRPr lang="en-US" altLang="ja-JP" sz="14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dirty="0">
                          <a:effectLst/>
                        </a:rPr>
                        <a:t>2</a:t>
                      </a:r>
                      <a:endPar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a:effectLst/>
                        </a:rPr>
                        <a:t>1</a:t>
                      </a:r>
                      <a:endParaRPr lang="en-US" altLang="ja-JP" sz="14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R w="12700" cap="flat" cmpd="sng" algn="ctr">
                      <a:solidFill>
                        <a:schemeClr val="tx1"/>
                      </a:solidFill>
                      <a:prstDash val="solid"/>
                      <a:round/>
                      <a:headEnd type="none" w="med" len="med"/>
                      <a:tailEnd type="none" w="med" len="med"/>
                    </a:lnR>
                  </a:tcPr>
                </a:tc>
                <a:tc>
                  <a:txBody>
                    <a:bodyPr/>
                    <a:lstStyle/>
                    <a:p>
                      <a:pPr algn="l" fontAlgn="ctr"/>
                      <a:r>
                        <a:rPr lang="en-US" sz="1000" u="none" strike="noStrike">
                          <a:effectLst/>
                        </a:rPr>
                        <a:t>battery</a:t>
                      </a:r>
                      <a:endParaRPr 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a:effectLst/>
                        </a:rPr>
                        <a:t>67</a:t>
                      </a:r>
                      <a:endParaRPr lang="en-US" altLang="ja-JP" sz="14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a:effectLst/>
                        </a:rPr>
                        <a:t>73</a:t>
                      </a:r>
                      <a:endParaRPr lang="en-US" altLang="ja-JP" sz="14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a:effectLst/>
                        </a:rPr>
                        <a:t>87</a:t>
                      </a:r>
                      <a:endParaRPr lang="en-US" altLang="ja-JP" sz="14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a:effectLst/>
                        </a:rPr>
                        <a:t>93</a:t>
                      </a:r>
                      <a:endParaRPr lang="en-US" altLang="ja-JP" sz="14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a:effectLst/>
                        </a:rPr>
                        <a:t>41</a:t>
                      </a:r>
                      <a:endParaRPr lang="en-US" altLang="ja-JP" sz="14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dirty="0">
                          <a:effectLst/>
                        </a:rPr>
                        <a:t>21</a:t>
                      </a:r>
                      <a:endPar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endParaRPr lang="ja-JP" altLang="en-US" sz="14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05048465"/>
                  </a:ext>
                </a:extLst>
              </a:tr>
              <a:tr h="238477">
                <a:tc>
                  <a:txBody>
                    <a:bodyPr/>
                    <a:lstStyle/>
                    <a:p>
                      <a:pPr algn="l" fontAlgn="ctr"/>
                      <a:r>
                        <a:rPr lang="en-US" sz="1000" u="none" strike="noStrike">
                          <a:effectLst/>
                        </a:rPr>
                        <a:t>EndE</a:t>
                      </a:r>
                      <a:endParaRPr 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a:effectLst/>
                        </a:rPr>
                        <a:t>1</a:t>
                      </a:r>
                      <a:endParaRPr lang="en-US" altLang="ja-JP" sz="14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a:effectLst/>
                        </a:rPr>
                        <a:t>2</a:t>
                      </a:r>
                      <a:endParaRPr lang="en-US" altLang="ja-JP" sz="14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a:effectLst/>
                        </a:rPr>
                        <a:t>1</a:t>
                      </a:r>
                      <a:endParaRPr lang="en-US" altLang="ja-JP" sz="14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dirty="0">
                          <a:effectLst/>
                        </a:rPr>
                        <a:t>2</a:t>
                      </a:r>
                      <a:endPar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dirty="0">
                          <a:effectLst/>
                        </a:rPr>
                        <a:t>1</a:t>
                      </a:r>
                      <a:endPar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a:effectLst/>
                        </a:rPr>
                        <a:t>1</a:t>
                      </a:r>
                      <a:endParaRPr lang="en-US" altLang="ja-JP" sz="14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T w="12700" cap="flat" cmpd="sng" algn="ctr">
                      <a:solidFill>
                        <a:schemeClr val="tx1"/>
                      </a:solidFill>
                      <a:prstDash val="solid"/>
                      <a:round/>
                      <a:headEnd type="none" w="med" len="med"/>
                      <a:tailEnd type="none" w="med" len="med"/>
                    </a:lnT>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T w="12700" cap="flat" cmpd="sng" algn="ctr">
                      <a:solidFill>
                        <a:schemeClr val="tx1"/>
                      </a:solidFill>
                      <a:prstDash val="solid"/>
                      <a:round/>
                      <a:headEnd type="none" w="med" len="med"/>
                      <a:tailEnd type="none" w="med" len="med"/>
                    </a:lnT>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T w="12700" cap="flat" cmpd="sng" algn="ctr">
                      <a:solidFill>
                        <a:schemeClr val="tx1"/>
                      </a:solidFill>
                      <a:prstDash val="solid"/>
                      <a:round/>
                      <a:headEnd type="none" w="med" len="med"/>
                      <a:tailEnd type="none" w="med" len="med"/>
                    </a:lnT>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T w="12700" cap="flat" cmpd="sng" algn="ctr">
                      <a:solidFill>
                        <a:schemeClr val="tx1"/>
                      </a:solidFill>
                      <a:prstDash val="solid"/>
                      <a:round/>
                      <a:headEnd type="none" w="med" len="med"/>
                      <a:tailEnd type="none" w="med" len="med"/>
                    </a:lnT>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T w="12700" cap="flat" cmpd="sng" algn="ctr">
                      <a:solidFill>
                        <a:schemeClr val="tx1"/>
                      </a:solidFill>
                      <a:prstDash val="solid"/>
                      <a:round/>
                      <a:headEnd type="none" w="med" len="med"/>
                      <a:tailEnd type="none" w="med" len="med"/>
                    </a:lnT>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T w="12700" cap="flat" cmpd="sng" algn="ctr">
                      <a:solidFill>
                        <a:schemeClr val="tx1"/>
                      </a:solidFill>
                      <a:prstDash val="solid"/>
                      <a:round/>
                      <a:headEnd type="none" w="med" len="med"/>
                      <a:tailEnd type="none" w="med" len="med"/>
                    </a:lnT>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T w="12700" cap="flat" cmpd="sng" algn="ctr">
                      <a:solidFill>
                        <a:schemeClr val="tx1"/>
                      </a:solidFill>
                      <a:prstDash val="solid"/>
                      <a:round/>
                      <a:headEnd type="none" w="med" len="med"/>
                      <a:tailEnd type="none" w="med" len="med"/>
                    </a:lnT>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923175348"/>
                  </a:ext>
                </a:extLst>
              </a:tr>
              <a:tr h="238477">
                <a:tc>
                  <a:txBody>
                    <a:bodyPr/>
                    <a:lstStyle/>
                    <a:p>
                      <a:pPr algn="l" fontAlgn="ctr"/>
                      <a:r>
                        <a:rPr lang="en-US" sz="1000" u="none" strike="noStrike">
                          <a:effectLst/>
                        </a:rPr>
                        <a:t>Wheel</a:t>
                      </a:r>
                      <a:endParaRPr 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a:effectLst/>
                        </a:rPr>
                        <a:t>3</a:t>
                      </a:r>
                      <a:endParaRPr lang="en-US" altLang="ja-JP" sz="14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a:effectLst/>
                        </a:rPr>
                        <a:t>3</a:t>
                      </a:r>
                      <a:endParaRPr lang="en-US" altLang="ja-JP" sz="14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a:effectLst/>
                        </a:rPr>
                        <a:t>4</a:t>
                      </a:r>
                      <a:endParaRPr lang="en-US" altLang="ja-JP" sz="14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a:effectLst/>
                        </a:rPr>
                        <a:t>4</a:t>
                      </a:r>
                      <a:endParaRPr lang="en-US" altLang="ja-JP" sz="14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dirty="0">
                          <a:effectLst/>
                        </a:rPr>
                        <a:t>2</a:t>
                      </a:r>
                      <a:endPar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dirty="0">
                          <a:effectLst/>
                        </a:rPr>
                        <a:t>1</a:t>
                      </a:r>
                      <a:endPar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tc>
                <a:tc>
                  <a:txBody>
                    <a:bodyPr/>
                    <a:lstStyle/>
                    <a:p>
                      <a:pPr algn="l" fontAlgn="ctr"/>
                      <a:endParaRPr lang="ja-JP" altLang="en-US" sz="10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tc>
                <a:extLst>
                  <a:ext uri="{0D108BD9-81ED-4DB2-BD59-A6C34878D82A}">
                    <a16:rowId xmlns:a16="http://schemas.microsoft.com/office/drawing/2014/main" val="2758764074"/>
                  </a:ext>
                </a:extLst>
              </a:tr>
            </a:tbl>
          </a:graphicData>
        </a:graphic>
      </p:graphicFrame>
    </p:spTree>
    <p:extLst>
      <p:ext uri="{BB962C8B-B14F-4D97-AF65-F5344CB8AC3E}">
        <p14:creationId xmlns:p14="http://schemas.microsoft.com/office/powerpoint/2010/main" val="30959094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B4520C-9031-B3E2-332A-43AE310E5614}"/>
            </a:ext>
          </a:extLst>
        </p:cNvPr>
        <p:cNvGrpSpPr/>
        <p:nvPr/>
      </p:nvGrpSpPr>
      <p:grpSpPr>
        <a:xfrm>
          <a:off x="0" y="0"/>
          <a:ext cx="0" cy="0"/>
          <a:chOff x="0" y="0"/>
          <a:chExt cx="0" cy="0"/>
        </a:xfrm>
      </p:grpSpPr>
      <p:pic>
        <p:nvPicPr>
          <p:cNvPr id="196" name="図 195">
            <a:extLst>
              <a:ext uri="{FF2B5EF4-FFF2-40B4-BE49-F238E27FC236}">
                <a16:creationId xmlns:a16="http://schemas.microsoft.com/office/drawing/2014/main" id="{4C885F45-4EC0-567B-F51B-FD3875894C6A}"/>
              </a:ext>
            </a:extLst>
          </p:cNvPr>
          <p:cNvPicPr>
            <a:picLocks noChangeAspect="1"/>
          </p:cNvPicPr>
          <p:nvPr/>
        </p:nvPicPr>
        <p:blipFill>
          <a:blip r:embed="rId2"/>
          <a:stretch>
            <a:fillRect/>
          </a:stretch>
        </p:blipFill>
        <p:spPr>
          <a:xfrm>
            <a:off x="663212" y="2264126"/>
            <a:ext cx="3028950" cy="1628775"/>
          </a:xfrm>
          <a:prstGeom prst="rect">
            <a:avLst/>
          </a:prstGeom>
        </p:spPr>
      </p:pic>
      <p:sp>
        <p:nvSpPr>
          <p:cNvPr id="51" name="タイトル 1">
            <a:extLst>
              <a:ext uri="{FF2B5EF4-FFF2-40B4-BE49-F238E27FC236}">
                <a16:creationId xmlns:a16="http://schemas.microsoft.com/office/drawing/2014/main" id="{2EA651AB-A7F0-EF2B-22BD-242F7852D99A}"/>
              </a:ext>
            </a:extLst>
          </p:cNvPr>
          <p:cNvSpPr>
            <a:spLocks noGrp="1"/>
          </p:cNvSpPr>
          <p:nvPr>
            <p:ph type="title"/>
          </p:nvPr>
        </p:nvSpPr>
        <p:spPr>
          <a:xfrm>
            <a:off x="628650" y="108276"/>
            <a:ext cx="7886700" cy="1325563"/>
          </a:xfrm>
        </p:spPr>
        <p:txBody>
          <a:bodyPr>
            <a:normAutofit/>
          </a:bodyPr>
          <a:lstStyle/>
          <a:p>
            <a:r>
              <a:rPr lang="ja-JP" altLang="en-US" dirty="0">
                <a:latin typeface="ＭＳ Ｐゴシック" panose="020B0600070205080204" pitchFamily="50" charset="-128"/>
                <a:ea typeface="ＭＳ Ｐゴシック" panose="020B0600070205080204" pitchFamily="50" charset="-128"/>
              </a:rPr>
              <a:t>フレームワークの全体像</a:t>
            </a:r>
          </a:p>
        </p:txBody>
      </p:sp>
      <p:sp>
        <p:nvSpPr>
          <p:cNvPr id="152" name="四角形: 角を丸くする 151">
            <a:extLst>
              <a:ext uri="{FF2B5EF4-FFF2-40B4-BE49-F238E27FC236}">
                <a16:creationId xmlns:a16="http://schemas.microsoft.com/office/drawing/2014/main" id="{43570257-E079-24EC-ECC9-22EDC0F55428}"/>
              </a:ext>
            </a:extLst>
          </p:cNvPr>
          <p:cNvSpPr/>
          <p:nvPr/>
        </p:nvSpPr>
        <p:spPr>
          <a:xfrm>
            <a:off x="6558044" y="1911022"/>
            <a:ext cx="2110216" cy="586458"/>
          </a:xfrm>
          <a:prstGeom prst="roundRect">
            <a:avLst/>
          </a:prstGeom>
          <a:solidFill>
            <a:schemeClr val="tx2">
              <a:lumMod val="10000"/>
              <a:lumOff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latin typeface="ＭＳ Ｐゴシック" panose="020B0600070205080204" pitchFamily="50" charset="-128"/>
                <a:ea typeface="ＭＳ Ｐゴシック" panose="020B0600070205080204" pitchFamily="50" charset="-128"/>
              </a:rPr>
              <a:t>タスクの割り当ての最適化結果</a:t>
            </a:r>
          </a:p>
        </p:txBody>
      </p:sp>
      <p:sp>
        <p:nvSpPr>
          <p:cNvPr id="160" name="矢印: 右 159">
            <a:extLst>
              <a:ext uri="{FF2B5EF4-FFF2-40B4-BE49-F238E27FC236}">
                <a16:creationId xmlns:a16="http://schemas.microsoft.com/office/drawing/2014/main" id="{3A309CDD-2699-68C8-1CD2-EA71ECFDE3EC}"/>
              </a:ext>
            </a:extLst>
          </p:cNvPr>
          <p:cNvSpPr/>
          <p:nvPr/>
        </p:nvSpPr>
        <p:spPr>
          <a:xfrm>
            <a:off x="3995751" y="2402972"/>
            <a:ext cx="2363950" cy="1063869"/>
          </a:xfrm>
          <a:prstGeom prst="rightArrow">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4" name="テキスト ボックス 163">
            <a:extLst>
              <a:ext uri="{FF2B5EF4-FFF2-40B4-BE49-F238E27FC236}">
                <a16:creationId xmlns:a16="http://schemas.microsoft.com/office/drawing/2014/main" id="{ED4E5B5F-73DD-6991-D72B-85EED92DDCD8}"/>
              </a:ext>
            </a:extLst>
          </p:cNvPr>
          <p:cNvSpPr txBox="1"/>
          <p:nvPr/>
        </p:nvSpPr>
        <p:spPr>
          <a:xfrm>
            <a:off x="3657050" y="6028993"/>
            <a:ext cx="5293437" cy="461665"/>
          </a:xfrm>
          <a:prstGeom prst="rect">
            <a:avLst/>
          </a:prstGeom>
          <a:noFill/>
        </p:spPr>
        <p:txBody>
          <a:bodyPr wrap="none" rtlCol="0">
            <a:spAutoFit/>
          </a:bodyPr>
          <a:lstStyle/>
          <a:p>
            <a:r>
              <a:rPr kumimoji="1" lang="ja-JP" altLang="en-US" sz="2400" dirty="0">
                <a:latin typeface="ＭＳ Ｐゴシック" panose="020B0600070205080204" pitchFamily="50" charset="-128"/>
                <a:ea typeface="ＭＳ Ｐゴシック" panose="020B0600070205080204" pitchFamily="50" charset="-128"/>
              </a:rPr>
              <a:t>適切なモジュール配分＆タスク割り当て</a:t>
            </a:r>
          </a:p>
        </p:txBody>
      </p:sp>
      <p:pic>
        <p:nvPicPr>
          <p:cNvPr id="171" name="図 170">
            <a:extLst>
              <a:ext uri="{FF2B5EF4-FFF2-40B4-BE49-F238E27FC236}">
                <a16:creationId xmlns:a16="http://schemas.microsoft.com/office/drawing/2014/main" id="{C4A89BB2-3C45-EFCB-CD0A-1082705562E3}"/>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l="54906" t="15060" r="4881" b="45540"/>
          <a:stretch/>
        </p:blipFill>
        <p:spPr>
          <a:xfrm>
            <a:off x="1639318" y="2402972"/>
            <a:ext cx="767384" cy="538511"/>
          </a:xfrm>
          <a:prstGeom prst="rect">
            <a:avLst/>
          </a:prstGeom>
        </p:spPr>
      </p:pic>
      <p:sp>
        <p:nvSpPr>
          <p:cNvPr id="173" name="テキスト ボックス 172">
            <a:extLst>
              <a:ext uri="{FF2B5EF4-FFF2-40B4-BE49-F238E27FC236}">
                <a16:creationId xmlns:a16="http://schemas.microsoft.com/office/drawing/2014/main" id="{23566BBF-93F9-F86C-8757-67A73F508937}"/>
              </a:ext>
            </a:extLst>
          </p:cNvPr>
          <p:cNvSpPr txBox="1"/>
          <p:nvPr/>
        </p:nvSpPr>
        <p:spPr>
          <a:xfrm>
            <a:off x="3073533" y="2597992"/>
            <a:ext cx="572593" cy="369332"/>
          </a:xfrm>
          <a:prstGeom prst="rect">
            <a:avLst/>
          </a:prstGeom>
          <a:noFill/>
        </p:spPr>
        <p:txBody>
          <a:bodyPr wrap="none" rtlCol="0">
            <a:spAutoFit/>
          </a:bodyPr>
          <a:lstStyle/>
          <a:p>
            <a:r>
              <a:rPr kumimoji="1" lang="en-US" altLang="ja-JP" dirty="0">
                <a:latin typeface="ＭＳ Ｐゴシック" panose="020B0600070205080204" pitchFamily="50" charset="-128"/>
                <a:ea typeface="ＭＳ Ｐゴシック" panose="020B0600070205080204" pitchFamily="50" charset="-128"/>
              </a:rPr>
              <a:t>×</a:t>
            </a:r>
            <a:r>
              <a:rPr kumimoji="1" lang="ja-JP" altLang="en-US" dirty="0">
                <a:latin typeface="ＭＳ Ｐゴシック" panose="020B0600070205080204" pitchFamily="50" charset="-128"/>
                <a:ea typeface="ＭＳ Ｐゴシック" panose="020B0600070205080204" pitchFamily="50" charset="-128"/>
              </a:rPr>
              <a:t>３</a:t>
            </a:r>
          </a:p>
        </p:txBody>
      </p:sp>
      <p:pic>
        <p:nvPicPr>
          <p:cNvPr id="174" name="図 173">
            <a:extLst>
              <a:ext uri="{FF2B5EF4-FFF2-40B4-BE49-F238E27FC236}">
                <a16:creationId xmlns:a16="http://schemas.microsoft.com/office/drawing/2014/main" id="{0F345DE4-6030-0E17-AFEA-B49EE16A489D}"/>
              </a:ext>
            </a:extLst>
          </p:cNvPr>
          <p:cNvPicPr>
            <a:picLocks noChangeAspect="1"/>
          </p:cNvPicPr>
          <p:nvPr/>
        </p:nvPicPr>
        <p:blipFill rotWithShape="1">
          <a:blip r:embed="rId4" cstate="hqprint">
            <a:extLst>
              <a:ext uri="{28A0092B-C50C-407E-A947-70E740481C1C}">
                <a14:useLocalDpi xmlns:a14="http://schemas.microsoft.com/office/drawing/2010/main" val="0"/>
              </a:ext>
            </a:extLst>
          </a:blip>
          <a:srcRect l="7525" t="59764" r="53586"/>
          <a:stretch/>
        </p:blipFill>
        <p:spPr>
          <a:xfrm>
            <a:off x="1766454" y="3268441"/>
            <a:ext cx="695807" cy="515613"/>
          </a:xfrm>
          <a:prstGeom prst="rect">
            <a:avLst/>
          </a:prstGeom>
        </p:spPr>
      </p:pic>
      <p:pic>
        <p:nvPicPr>
          <p:cNvPr id="175" name="図 174">
            <a:extLst>
              <a:ext uri="{FF2B5EF4-FFF2-40B4-BE49-F238E27FC236}">
                <a16:creationId xmlns:a16="http://schemas.microsoft.com/office/drawing/2014/main" id="{BD1A3501-F760-3FAC-3CD7-F4AC88FCF5BF}"/>
              </a:ext>
            </a:extLst>
          </p:cNvPr>
          <p:cNvPicPr>
            <a:picLocks noChangeAspect="1"/>
          </p:cNvPicPr>
          <p:nvPr/>
        </p:nvPicPr>
        <p:blipFill rotWithShape="1">
          <a:blip r:embed="rId5" cstate="hqprint">
            <a:extLst>
              <a:ext uri="{28A0092B-C50C-407E-A947-70E740481C1C}">
                <a14:useLocalDpi xmlns:a14="http://schemas.microsoft.com/office/drawing/2010/main" val="0"/>
              </a:ext>
            </a:extLst>
          </a:blip>
          <a:srcRect l="52099" t="56956" r="5021"/>
          <a:stretch/>
        </p:blipFill>
        <p:spPr>
          <a:xfrm>
            <a:off x="790529" y="2806200"/>
            <a:ext cx="695808" cy="500260"/>
          </a:xfrm>
          <a:prstGeom prst="rect">
            <a:avLst/>
          </a:prstGeom>
        </p:spPr>
      </p:pic>
      <p:pic>
        <p:nvPicPr>
          <p:cNvPr id="176" name="図 175">
            <a:extLst>
              <a:ext uri="{FF2B5EF4-FFF2-40B4-BE49-F238E27FC236}">
                <a16:creationId xmlns:a16="http://schemas.microsoft.com/office/drawing/2014/main" id="{36FD3E41-F352-628C-9BE1-3E461B6CBE6C}"/>
              </a:ext>
            </a:extLst>
          </p:cNvPr>
          <p:cNvPicPr>
            <a:picLocks noChangeAspect="1"/>
          </p:cNvPicPr>
          <p:nvPr/>
        </p:nvPicPr>
        <p:blipFill rotWithShape="1">
          <a:blip r:embed="rId6" cstate="hqprint">
            <a:extLst>
              <a:ext uri="{28A0092B-C50C-407E-A947-70E740481C1C}">
                <a14:useLocalDpi xmlns:a14="http://schemas.microsoft.com/office/drawing/2010/main" val="0"/>
              </a:ext>
            </a:extLst>
          </a:blip>
          <a:srcRect l="7592" t="16108" r="53585" b="42048"/>
          <a:stretch/>
        </p:blipFill>
        <p:spPr>
          <a:xfrm>
            <a:off x="2638445" y="2927529"/>
            <a:ext cx="667925" cy="515614"/>
          </a:xfrm>
          <a:prstGeom prst="rect">
            <a:avLst/>
          </a:prstGeom>
        </p:spPr>
      </p:pic>
      <p:sp>
        <p:nvSpPr>
          <p:cNvPr id="177" name="テキスト ボックス 176">
            <a:extLst>
              <a:ext uri="{FF2B5EF4-FFF2-40B4-BE49-F238E27FC236}">
                <a16:creationId xmlns:a16="http://schemas.microsoft.com/office/drawing/2014/main" id="{F69EBA41-068C-849C-C389-4D6C74109290}"/>
              </a:ext>
            </a:extLst>
          </p:cNvPr>
          <p:cNvSpPr txBox="1"/>
          <p:nvPr/>
        </p:nvSpPr>
        <p:spPr>
          <a:xfrm>
            <a:off x="2932629" y="3527729"/>
            <a:ext cx="1426994" cy="707886"/>
          </a:xfrm>
          <a:prstGeom prst="rect">
            <a:avLst/>
          </a:prstGeom>
          <a:solidFill>
            <a:schemeClr val="bg1">
              <a:alpha val="50000"/>
            </a:schemeClr>
          </a:solidFill>
        </p:spPr>
        <p:txBody>
          <a:bodyPr wrap="none" rtlCol="0">
            <a:spAutoFit/>
          </a:bodyPr>
          <a:lstStyle/>
          <a:p>
            <a:r>
              <a:rPr kumimoji="1" lang="ja-JP" altLang="en-US" sz="2000" dirty="0">
                <a:latin typeface="ＭＳ Ｐゴシック" panose="020B0600070205080204" pitchFamily="50" charset="-128"/>
                <a:ea typeface="ＭＳ Ｐゴシック" panose="020B0600070205080204" pitchFamily="50" charset="-128"/>
              </a:rPr>
              <a:t>工作効率</a:t>
            </a:r>
            <a:r>
              <a:rPr kumimoji="1" lang="en-US" altLang="ja-JP" sz="2000" dirty="0">
                <a:latin typeface="ＭＳ Ｐゴシック" panose="020B0600070205080204" pitchFamily="50" charset="-128"/>
                <a:ea typeface="ＭＳ Ｐゴシック" panose="020B0600070205080204" pitchFamily="50" charset="-128"/>
                <a:sym typeface="Wingdings" panose="05000000000000000000" pitchFamily="2" charset="2"/>
              </a:rPr>
              <a:t></a:t>
            </a:r>
          </a:p>
          <a:p>
            <a:r>
              <a:rPr kumimoji="1" lang="ja-JP" altLang="en-US" sz="2000" dirty="0">
                <a:latin typeface="ＭＳ Ｐゴシック" panose="020B0600070205080204" pitchFamily="50" charset="-128"/>
                <a:ea typeface="ＭＳ Ｐゴシック" panose="020B0600070205080204" pitchFamily="50" charset="-128"/>
                <a:sym typeface="Wingdings" panose="05000000000000000000" pitchFamily="2" charset="2"/>
              </a:rPr>
              <a:t>運搬効率</a:t>
            </a:r>
            <a:r>
              <a:rPr kumimoji="1" lang="en-US" altLang="ja-JP" sz="2000" dirty="0">
                <a:latin typeface="ＭＳ Ｐゴシック" panose="020B0600070205080204" pitchFamily="50" charset="-128"/>
                <a:ea typeface="ＭＳ Ｐゴシック" panose="020B0600070205080204" pitchFamily="50" charset="-128"/>
                <a:sym typeface="Wingdings" panose="05000000000000000000" pitchFamily="2" charset="2"/>
              </a:rPr>
              <a:t></a:t>
            </a:r>
            <a:endParaRPr kumimoji="1" lang="ja-JP" altLang="en-US" sz="2000" dirty="0">
              <a:latin typeface="ＭＳ Ｐゴシック" panose="020B0600070205080204" pitchFamily="50" charset="-128"/>
              <a:ea typeface="ＭＳ Ｐゴシック" panose="020B0600070205080204" pitchFamily="50" charset="-128"/>
            </a:endParaRPr>
          </a:p>
        </p:txBody>
      </p:sp>
      <p:sp>
        <p:nvSpPr>
          <p:cNvPr id="178" name="テキスト ボックス 177">
            <a:extLst>
              <a:ext uri="{FF2B5EF4-FFF2-40B4-BE49-F238E27FC236}">
                <a16:creationId xmlns:a16="http://schemas.microsoft.com/office/drawing/2014/main" id="{6EC60373-88D9-16C4-3FC0-A4AA30AF9B05}"/>
              </a:ext>
            </a:extLst>
          </p:cNvPr>
          <p:cNvSpPr txBox="1"/>
          <p:nvPr/>
        </p:nvSpPr>
        <p:spPr>
          <a:xfrm>
            <a:off x="398392" y="1790769"/>
            <a:ext cx="1426994" cy="707886"/>
          </a:xfrm>
          <a:prstGeom prst="rect">
            <a:avLst/>
          </a:prstGeom>
          <a:solidFill>
            <a:schemeClr val="bg1">
              <a:alpha val="50000"/>
            </a:schemeClr>
          </a:solidFill>
        </p:spPr>
        <p:txBody>
          <a:bodyPr wrap="none" rtlCol="0">
            <a:spAutoFit/>
          </a:bodyPr>
          <a:lstStyle/>
          <a:p>
            <a:r>
              <a:rPr kumimoji="1" lang="ja-JP" altLang="en-US" sz="2000" dirty="0">
                <a:latin typeface="ＭＳ Ｐゴシック" panose="020B0600070205080204" pitchFamily="50" charset="-128"/>
                <a:ea typeface="ＭＳ Ｐゴシック" panose="020B0600070205080204" pitchFamily="50" charset="-128"/>
              </a:rPr>
              <a:t>工作効率</a:t>
            </a:r>
            <a:r>
              <a:rPr kumimoji="1" lang="en-US" altLang="ja-JP" sz="2000" dirty="0">
                <a:latin typeface="ＭＳ Ｐゴシック" panose="020B0600070205080204" pitchFamily="50" charset="-128"/>
                <a:ea typeface="ＭＳ Ｐゴシック" panose="020B0600070205080204" pitchFamily="50" charset="-128"/>
                <a:sym typeface="Wingdings" panose="05000000000000000000" pitchFamily="2" charset="2"/>
              </a:rPr>
              <a:t></a:t>
            </a:r>
          </a:p>
          <a:p>
            <a:r>
              <a:rPr kumimoji="1" lang="ja-JP" altLang="en-US" sz="2000" dirty="0">
                <a:latin typeface="ＭＳ Ｐゴシック" panose="020B0600070205080204" pitchFamily="50" charset="-128"/>
                <a:ea typeface="ＭＳ Ｐゴシック" panose="020B0600070205080204" pitchFamily="50" charset="-128"/>
                <a:sym typeface="Wingdings" panose="05000000000000000000" pitchFamily="2" charset="2"/>
              </a:rPr>
              <a:t>運搬効率</a:t>
            </a:r>
            <a:r>
              <a:rPr kumimoji="1" lang="en-US" altLang="ja-JP" sz="2000" dirty="0">
                <a:latin typeface="ＭＳ Ｐゴシック" panose="020B0600070205080204" pitchFamily="50" charset="-128"/>
                <a:ea typeface="ＭＳ Ｐゴシック" panose="020B0600070205080204" pitchFamily="50" charset="-128"/>
                <a:sym typeface="Wingdings" panose="05000000000000000000" pitchFamily="2" charset="2"/>
              </a:rPr>
              <a:t></a:t>
            </a:r>
            <a:endParaRPr kumimoji="1" lang="ja-JP" altLang="en-US" sz="2000" dirty="0">
              <a:latin typeface="ＭＳ Ｐゴシック" panose="020B0600070205080204" pitchFamily="50" charset="-128"/>
              <a:ea typeface="ＭＳ Ｐゴシック" panose="020B0600070205080204" pitchFamily="50" charset="-128"/>
            </a:endParaRPr>
          </a:p>
        </p:txBody>
      </p:sp>
      <p:pic>
        <p:nvPicPr>
          <p:cNvPr id="179" name="図 178">
            <a:extLst>
              <a:ext uri="{FF2B5EF4-FFF2-40B4-BE49-F238E27FC236}">
                <a16:creationId xmlns:a16="http://schemas.microsoft.com/office/drawing/2014/main" id="{C6C603C2-2D08-D88A-9256-CB9299282584}"/>
              </a:ext>
            </a:extLst>
          </p:cNvPr>
          <p:cNvPicPr>
            <a:picLocks noChangeAspect="1"/>
          </p:cNvPicPr>
          <p:nvPr/>
        </p:nvPicPr>
        <p:blipFill>
          <a:blip r:embed="rId7"/>
          <a:stretch>
            <a:fillRect/>
          </a:stretch>
        </p:blipFill>
        <p:spPr>
          <a:xfrm>
            <a:off x="2280863" y="4684830"/>
            <a:ext cx="6645247" cy="1327090"/>
          </a:xfrm>
          <a:prstGeom prst="rect">
            <a:avLst/>
          </a:prstGeom>
          <a:ln w="19050">
            <a:solidFill>
              <a:schemeClr val="tx1"/>
            </a:solidFill>
          </a:ln>
        </p:spPr>
      </p:pic>
      <p:sp>
        <p:nvSpPr>
          <p:cNvPr id="183" name="テキスト ボックス 182">
            <a:extLst>
              <a:ext uri="{FF2B5EF4-FFF2-40B4-BE49-F238E27FC236}">
                <a16:creationId xmlns:a16="http://schemas.microsoft.com/office/drawing/2014/main" id="{F795D85C-6CE0-4D9C-7198-4A29B418A6F1}"/>
              </a:ext>
            </a:extLst>
          </p:cNvPr>
          <p:cNvSpPr txBox="1"/>
          <p:nvPr/>
        </p:nvSpPr>
        <p:spPr>
          <a:xfrm>
            <a:off x="1974260" y="1812229"/>
            <a:ext cx="2110217" cy="369332"/>
          </a:xfrm>
          <a:prstGeom prst="rect">
            <a:avLst/>
          </a:prstGeom>
          <a:noFill/>
        </p:spPr>
        <p:txBody>
          <a:bodyPr wrap="square">
            <a:spAutoFit/>
          </a:bodyPr>
          <a:lstStyle/>
          <a:p>
            <a:pPr algn="ctr"/>
            <a:r>
              <a:rPr kumimoji="1" lang="ja-JP" altLang="en-US" sz="1800" dirty="0">
                <a:latin typeface="ＭＳ Ｐゴシック" panose="020B0600070205080204" pitchFamily="50" charset="-128"/>
                <a:ea typeface="ＭＳ Ｐゴシック" panose="020B0600070205080204" pitchFamily="50" charset="-128"/>
              </a:rPr>
              <a:t>多目的最適化結果</a:t>
            </a:r>
            <a:endParaRPr kumimoji="1" lang="en-US" altLang="ja-JP" sz="1800" dirty="0">
              <a:solidFill>
                <a:schemeClr val="tx1"/>
              </a:solidFill>
              <a:latin typeface="ＭＳ Ｐゴシック" panose="020B0600070205080204" pitchFamily="50" charset="-128"/>
              <a:ea typeface="ＭＳ Ｐゴシック" panose="020B0600070205080204" pitchFamily="50" charset="-128"/>
            </a:endParaRPr>
          </a:p>
        </p:txBody>
      </p:sp>
      <p:pic>
        <p:nvPicPr>
          <p:cNvPr id="2050" name="Picture 2" descr="デジタルサイネージ フリー素材（イラスト） 無料・商用可">
            <a:extLst>
              <a:ext uri="{FF2B5EF4-FFF2-40B4-BE49-F238E27FC236}">
                <a16:creationId xmlns:a16="http://schemas.microsoft.com/office/drawing/2014/main" id="{0F8AA273-791C-9E9C-65CB-B6378186BD5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071179" y="2075612"/>
            <a:ext cx="1686246" cy="1686246"/>
          </a:xfrm>
          <a:prstGeom prst="rect">
            <a:avLst/>
          </a:prstGeom>
          <a:noFill/>
          <a:extLst>
            <a:ext uri="{909E8E84-426E-40DD-AFC4-6F175D3DCCD1}">
              <a14:hiddenFill xmlns:a14="http://schemas.microsoft.com/office/drawing/2010/main">
                <a:solidFill>
                  <a:srgbClr val="FFFFFF"/>
                </a:solidFill>
              </a14:hiddenFill>
            </a:ext>
          </a:extLst>
        </p:spPr>
      </p:pic>
      <p:sp>
        <p:nvSpPr>
          <p:cNvPr id="198" name="テキスト ボックス 197">
            <a:extLst>
              <a:ext uri="{FF2B5EF4-FFF2-40B4-BE49-F238E27FC236}">
                <a16:creationId xmlns:a16="http://schemas.microsoft.com/office/drawing/2014/main" id="{711953E7-EABB-672F-DFCF-8AFA445B5FF2}"/>
              </a:ext>
            </a:extLst>
          </p:cNvPr>
          <p:cNvSpPr txBox="1"/>
          <p:nvPr/>
        </p:nvSpPr>
        <p:spPr>
          <a:xfrm>
            <a:off x="4472130" y="3703144"/>
            <a:ext cx="2110217" cy="369332"/>
          </a:xfrm>
          <a:prstGeom prst="rect">
            <a:avLst/>
          </a:prstGeom>
          <a:noFill/>
        </p:spPr>
        <p:txBody>
          <a:bodyPr wrap="square">
            <a:spAutoFit/>
          </a:bodyPr>
          <a:lstStyle/>
          <a:p>
            <a:pPr algn="ctr"/>
            <a:r>
              <a:rPr kumimoji="1" lang="ja-JP" altLang="en-US" sz="1800" dirty="0">
                <a:latin typeface="ＭＳ Ｐゴシック" panose="020B0600070205080204" pitchFamily="50" charset="-128"/>
                <a:ea typeface="ＭＳ Ｐゴシック" panose="020B0600070205080204" pitchFamily="50" charset="-128"/>
              </a:rPr>
              <a:t>シミュレーション</a:t>
            </a:r>
            <a:endParaRPr kumimoji="1" lang="en-US" altLang="ja-JP" sz="1800" dirty="0">
              <a:solidFill>
                <a:schemeClr val="tx1"/>
              </a:solidFill>
              <a:latin typeface="ＭＳ Ｐゴシック" panose="020B0600070205080204" pitchFamily="50" charset="-128"/>
              <a:ea typeface="ＭＳ Ｐゴシック" panose="020B0600070205080204" pitchFamily="50" charset="-128"/>
            </a:endParaRPr>
          </a:p>
        </p:txBody>
      </p:sp>
      <p:sp>
        <p:nvSpPr>
          <p:cNvPr id="199" name="四角形: 角を丸くする 198">
            <a:extLst>
              <a:ext uri="{FF2B5EF4-FFF2-40B4-BE49-F238E27FC236}">
                <a16:creationId xmlns:a16="http://schemas.microsoft.com/office/drawing/2014/main" id="{24B41AD0-A130-F0A2-8992-3306689FC354}"/>
              </a:ext>
            </a:extLst>
          </p:cNvPr>
          <p:cNvSpPr/>
          <p:nvPr/>
        </p:nvSpPr>
        <p:spPr>
          <a:xfrm>
            <a:off x="6558044" y="3136095"/>
            <a:ext cx="2110216" cy="586458"/>
          </a:xfrm>
          <a:prstGeom prst="roundRect">
            <a:avLst/>
          </a:prstGeom>
          <a:solidFill>
            <a:srgbClr val="FFCC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latin typeface="ＭＳ Ｐゴシック" panose="020B0600070205080204" pitchFamily="50" charset="-128"/>
                <a:ea typeface="ＭＳ Ｐゴシック" panose="020B0600070205080204" pitchFamily="50" charset="-128"/>
              </a:rPr>
              <a:t>タスクの割り当ての最適化結果</a:t>
            </a:r>
          </a:p>
        </p:txBody>
      </p:sp>
      <p:sp>
        <p:nvSpPr>
          <p:cNvPr id="200" name="テキスト ボックス 199">
            <a:extLst>
              <a:ext uri="{FF2B5EF4-FFF2-40B4-BE49-F238E27FC236}">
                <a16:creationId xmlns:a16="http://schemas.microsoft.com/office/drawing/2014/main" id="{EE733B57-4FFC-88F0-F480-940C99357F48}"/>
              </a:ext>
            </a:extLst>
          </p:cNvPr>
          <p:cNvSpPr txBox="1"/>
          <p:nvPr/>
        </p:nvSpPr>
        <p:spPr>
          <a:xfrm>
            <a:off x="7292725" y="2620408"/>
            <a:ext cx="1222625" cy="369332"/>
          </a:xfrm>
          <a:prstGeom prst="rect">
            <a:avLst/>
          </a:prstGeom>
          <a:noFill/>
        </p:spPr>
        <p:txBody>
          <a:bodyPr wrap="square">
            <a:spAutoFit/>
          </a:bodyPr>
          <a:lstStyle/>
          <a:p>
            <a:pPr algn="ctr"/>
            <a:r>
              <a:rPr kumimoji="1" lang="ja-JP" altLang="en-US" sz="1800" dirty="0">
                <a:latin typeface="ＭＳ Ｐゴシック" panose="020B0600070205080204" pitchFamily="50" charset="-128"/>
                <a:ea typeface="ＭＳ Ｐゴシック" panose="020B0600070205080204" pitchFamily="50" charset="-128"/>
              </a:rPr>
              <a:t>比較</a:t>
            </a:r>
            <a:endParaRPr kumimoji="1" lang="en-US" altLang="ja-JP" sz="1800" dirty="0">
              <a:solidFill>
                <a:schemeClr val="tx1"/>
              </a:solidFill>
              <a:latin typeface="ＭＳ Ｐゴシック" panose="020B0600070205080204" pitchFamily="50" charset="-128"/>
              <a:ea typeface="ＭＳ Ｐゴシック" panose="020B0600070205080204" pitchFamily="50" charset="-128"/>
            </a:endParaRPr>
          </a:p>
        </p:txBody>
      </p:sp>
      <p:cxnSp>
        <p:nvCxnSpPr>
          <p:cNvPr id="202" name="直線矢印コネクタ 201">
            <a:extLst>
              <a:ext uri="{FF2B5EF4-FFF2-40B4-BE49-F238E27FC236}">
                <a16:creationId xmlns:a16="http://schemas.microsoft.com/office/drawing/2014/main" id="{0382F700-FD22-C2B0-139A-8D1803A6254A}"/>
              </a:ext>
            </a:extLst>
          </p:cNvPr>
          <p:cNvCxnSpPr>
            <a:cxnSpLocks/>
          </p:cNvCxnSpPr>
          <p:nvPr/>
        </p:nvCxnSpPr>
        <p:spPr>
          <a:xfrm>
            <a:off x="7356298" y="2601515"/>
            <a:ext cx="0" cy="476998"/>
          </a:xfrm>
          <a:prstGeom prst="straightConnector1">
            <a:avLst/>
          </a:prstGeom>
          <a:ln w="25400">
            <a:headEnd type="triangle" w="lg" len="lg"/>
            <a:tailEnd type="triangle" w="lg" len="lg"/>
          </a:ln>
        </p:spPr>
        <p:style>
          <a:lnRef idx="2">
            <a:schemeClr val="accent1"/>
          </a:lnRef>
          <a:fillRef idx="0">
            <a:schemeClr val="accent1"/>
          </a:fillRef>
          <a:effectRef idx="1">
            <a:schemeClr val="accent1"/>
          </a:effectRef>
          <a:fontRef idx="minor">
            <a:schemeClr val="tx1"/>
          </a:fontRef>
        </p:style>
      </p:cxnSp>
      <p:cxnSp>
        <p:nvCxnSpPr>
          <p:cNvPr id="205" name="コネクタ: カギ線 204">
            <a:extLst>
              <a:ext uri="{FF2B5EF4-FFF2-40B4-BE49-F238E27FC236}">
                <a16:creationId xmlns:a16="http://schemas.microsoft.com/office/drawing/2014/main" id="{8BDE6969-A529-257E-5CE5-711F13678D04}"/>
              </a:ext>
            </a:extLst>
          </p:cNvPr>
          <p:cNvCxnSpPr>
            <a:cxnSpLocks/>
            <a:stCxn id="179" idx="1"/>
            <a:endCxn id="196" idx="1"/>
          </p:cNvCxnSpPr>
          <p:nvPr/>
        </p:nvCxnSpPr>
        <p:spPr>
          <a:xfrm rot="10800000">
            <a:off x="663213" y="3078515"/>
            <a:ext cx="1617651" cy="2269861"/>
          </a:xfrm>
          <a:prstGeom prst="bentConnector3">
            <a:avLst>
              <a:gd name="adj1" fmla="val 123024"/>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49" name="四角形: 角を丸くする 148">
            <a:extLst>
              <a:ext uri="{FF2B5EF4-FFF2-40B4-BE49-F238E27FC236}">
                <a16:creationId xmlns:a16="http://schemas.microsoft.com/office/drawing/2014/main" id="{8BC74E5A-2911-EAE3-8FB7-3D61820DF860}"/>
              </a:ext>
            </a:extLst>
          </p:cNvPr>
          <p:cNvSpPr/>
          <p:nvPr/>
        </p:nvSpPr>
        <p:spPr>
          <a:xfrm>
            <a:off x="449269" y="5003383"/>
            <a:ext cx="1665088" cy="798833"/>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solidFill>
                  <a:schemeClr val="tx1"/>
                </a:solidFill>
                <a:latin typeface="ＭＳ Ｐゴシック" panose="020B0600070205080204" pitchFamily="50" charset="-128"/>
                <a:ea typeface="ＭＳ Ｐゴシック" panose="020B0600070205080204" pitchFamily="50" charset="-128"/>
              </a:rPr>
              <a:t>状況変化</a:t>
            </a:r>
            <a:endParaRPr kumimoji="1" lang="en-US" altLang="ja-JP" sz="2000" dirty="0">
              <a:solidFill>
                <a:schemeClr val="tx1"/>
              </a:solidFill>
              <a:latin typeface="ＭＳ Ｐゴシック" panose="020B0600070205080204" pitchFamily="50" charset="-128"/>
              <a:ea typeface="ＭＳ Ｐゴシック" panose="020B0600070205080204" pitchFamily="50" charset="-128"/>
            </a:endParaRPr>
          </a:p>
          <a:p>
            <a:pPr algn="ctr"/>
            <a:r>
              <a:rPr kumimoji="1" lang="ja-JP" altLang="en-US" sz="2000" dirty="0">
                <a:solidFill>
                  <a:schemeClr val="tx1"/>
                </a:solidFill>
                <a:latin typeface="ＭＳ Ｐゴシック" panose="020B0600070205080204" pitchFamily="50" charset="-128"/>
                <a:ea typeface="ＭＳ Ｐゴシック" panose="020B0600070205080204" pitchFamily="50" charset="-128"/>
              </a:rPr>
              <a:t>（故障など）</a:t>
            </a:r>
          </a:p>
        </p:txBody>
      </p:sp>
      <p:cxnSp>
        <p:nvCxnSpPr>
          <p:cNvPr id="216" name="コネクタ: 曲線 215">
            <a:extLst>
              <a:ext uri="{FF2B5EF4-FFF2-40B4-BE49-F238E27FC236}">
                <a16:creationId xmlns:a16="http://schemas.microsoft.com/office/drawing/2014/main" id="{D9AF2F2C-EC26-CD8B-8F95-7615B903DCD9}"/>
              </a:ext>
            </a:extLst>
          </p:cNvPr>
          <p:cNvCxnSpPr>
            <a:cxnSpLocks/>
            <a:stCxn id="199" idx="2"/>
            <a:endCxn id="179" idx="0"/>
          </p:cNvCxnSpPr>
          <p:nvPr/>
        </p:nvCxnSpPr>
        <p:spPr>
          <a:xfrm rot="5400000">
            <a:off x="6127182" y="3198859"/>
            <a:ext cx="962277" cy="2009665"/>
          </a:xfrm>
          <a:prstGeom prst="curvedConnector3">
            <a:avLst>
              <a:gd name="adj1" fmla="val 61745"/>
            </a:avLst>
          </a:prstGeom>
          <a:ln>
            <a:tailEnd type="triangle" w="lg" len="lg"/>
          </a:ln>
        </p:spPr>
        <p:style>
          <a:lnRef idx="2">
            <a:schemeClr val="accent1"/>
          </a:lnRef>
          <a:fillRef idx="0">
            <a:schemeClr val="accent1"/>
          </a:fillRef>
          <a:effectRef idx="1">
            <a:schemeClr val="accent1"/>
          </a:effectRef>
          <a:fontRef idx="minor">
            <a:schemeClr val="tx1"/>
          </a:fontRef>
        </p:style>
      </p:cxnSp>
      <p:sp>
        <p:nvSpPr>
          <p:cNvPr id="220" name="テキスト ボックス 219">
            <a:extLst>
              <a:ext uri="{FF2B5EF4-FFF2-40B4-BE49-F238E27FC236}">
                <a16:creationId xmlns:a16="http://schemas.microsoft.com/office/drawing/2014/main" id="{A00DDA67-9AB1-22F4-B484-18C613D504B5}"/>
              </a:ext>
            </a:extLst>
          </p:cNvPr>
          <p:cNvSpPr txBox="1"/>
          <p:nvPr/>
        </p:nvSpPr>
        <p:spPr>
          <a:xfrm>
            <a:off x="8064523" y="2766763"/>
            <a:ext cx="901654" cy="369332"/>
          </a:xfrm>
          <a:prstGeom prst="rect">
            <a:avLst/>
          </a:prstGeom>
          <a:noFill/>
        </p:spPr>
        <p:txBody>
          <a:bodyPr wrap="square">
            <a:spAutoFit/>
          </a:bodyPr>
          <a:lstStyle/>
          <a:p>
            <a:pPr algn="ctr"/>
            <a:r>
              <a:rPr kumimoji="1" lang="en-US" altLang="ja-JP" sz="1800" dirty="0">
                <a:latin typeface="ＭＳ Ｐゴシック" panose="020B0600070205080204" pitchFamily="50" charset="-128"/>
                <a:ea typeface="ＭＳ Ｐゴシック" panose="020B0600070205080204" pitchFamily="50" charset="-128"/>
              </a:rPr>
              <a:t>Win!</a:t>
            </a:r>
            <a:endParaRPr kumimoji="1" lang="en-US" altLang="ja-JP" sz="1800" dirty="0">
              <a:solidFill>
                <a:schemeClr val="tx1"/>
              </a:solidFill>
              <a:latin typeface="ＭＳ Ｐゴシック" panose="020B0600070205080204" pitchFamily="50" charset="-128"/>
              <a:ea typeface="ＭＳ Ｐゴシック" panose="020B0600070205080204" pitchFamily="50" charset="-128"/>
            </a:endParaRPr>
          </a:p>
        </p:txBody>
      </p:sp>
    </p:spTree>
    <p:extLst>
      <p:ext uri="{BB962C8B-B14F-4D97-AF65-F5344CB8AC3E}">
        <p14:creationId xmlns:p14="http://schemas.microsoft.com/office/powerpoint/2010/main" val="3921253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26F36AC-809B-4339-B099-BE9E51131E3F}"/>
              </a:ext>
            </a:extLst>
          </p:cNvPr>
          <p:cNvSpPr>
            <a:spLocks noGrp="1"/>
          </p:cNvSpPr>
          <p:nvPr>
            <p:ph type="title"/>
          </p:nvPr>
        </p:nvSpPr>
        <p:spPr/>
        <p:txBody>
          <a:bodyPr/>
          <a:lstStyle/>
          <a:p>
            <a:r>
              <a:rPr kumimoji="1" lang="ja-JP" altLang="en-US" dirty="0"/>
              <a:t>フェーズ制御</a:t>
            </a:r>
          </a:p>
        </p:txBody>
      </p:sp>
      <p:graphicFrame>
        <p:nvGraphicFramePr>
          <p:cNvPr id="7" name="コンテンツ プレースホルダー 3">
            <a:extLst>
              <a:ext uri="{FF2B5EF4-FFF2-40B4-BE49-F238E27FC236}">
                <a16:creationId xmlns:a16="http://schemas.microsoft.com/office/drawing/2014/main" id="{DF9F07D9-C4AF-43B8-B4DD-387E429BBE53}"/>
              </a:ext>
            </a:extLst>
          </p:cNvPr>
          <p:cNvGraphicFramePr>
            <a:graphicFrameLocks noGrp="1"/>
          </p:cNvGraphicFramePr>
          <p:nvPr>
            <p:extLst>
              <p:ext uri="{D42A27DB-BD31-4B8C-83A1-F6EECF244321}">
                <p14:modId xmlns:p14="http://schemas.microsoft.com/office/powerpoint/2010/main" val="2344852394"/>
              </p:ext>
            </p:extLst>
          </p:nvPr>
        </p:nvGraphicFramePr>
        <p:xfrm>
          <a:off x="571971" y="1346177"/>
          <a:ext cx="8005565" cy="32961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8" name="直線矢印コネクタ 7">
            <a:extLst>
              <a:ext uri="{FF2B5EF4-FFF2-40B4-BE49-F238E27FC236}">
                <a16:creationId xmlns:a16="http://schemas.microsoft.com/office/drawing/2014/main" id="{AB42935C-BA39-4178-B854-311050FA6A72}"/>
              </a:ext>
            </a:extLst>
          </p:cNvPr>
          <p:cNvCxnSpPr>
            <a:cxnSpLocks/>
          </p:cNvCxnSpPr>
          <p:nvPr/>
        </p:nvCxnSpPr>
        <p:spPr>
          <a:xfrm>
            <a:off x="625259" y="2052178"/>
            <a:ext cx="7898989" cy="0"/>
          </a:xfrm>
          <a:prstGeom prst="straightConnector1">
            <a:avLst/>
          </a:prstGeom>
          <a:ln w="88900">
            <a:tailEnd type="triangle"/>
          </a:ln>
        </p:spPr>
        <p:style>
          <a:lnRef idx="1">
            <a:schemeClr val="accent1"/>
          </a:lnRef>
          <a:fillRef idx="0">
            <a:schemeClr val="accent1"/>
          </a:fillRef>
          <a:effectRef idx="0">
            <a:schemeClr val="accent1"/>
          </a:effectRef>
          <a:fontRef idx="minor">
            <a:schemeClr val="tx1"/>
          </a:fontRef>
        </p:style>
      </p:cxnSp>
      <p:sp>
        <p:nvSpPr>
          <p:cNvPr id="9" name="テキスト ボックス 8">
            <a:extLst>
              <a:ext uri="{FF2B5EF4-FFF2-40B4-BE49-F238E27FC236}">
                <a16:creationId xmlns:a16="http://schemas.microsoft.com/office/drawing/2014/main" id="{03244BE7-7DA9-4929-BC3B-D059C18ED56D}"/>
              </a:ext>
            </a:extLst>
          </p:cNvPr>
          <p:cNvSpPr txBox="1"/>
          <p:nvPr/>
        </p:nvSpPr>
        <p:spPr>
          <a:xfrm>
            <a:off x="4096874" y="1729012"/>
            <a:ext cx="955758" cy="646331"/>
          </a:xfrm>
          <a:prstGeom prst="rect">
            <a:avLst/>
          </a:prstGeom>
          <a:solidFill>
            <a:schemeClr val="bg1"/>
          </a:solidFill>
          <a:ln>
            <a:solidFill>
              <a:schemeClr val="accent1"/>
            </a:solidFill>
          </a:ln>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kumimoji="1" lang="ja-JP" altLang="en-US" dirty="0">
                <a:latin typeface="Meiryo UI" panose="020B0604030504040204" pitchFamily="50" charset="-128"/>
                <a:ea typeface="Meiryo UI" panose="020B0604030504040204" pitchFamily="50" charset="-128"/>
              </a:rPr>
              <a:t>全タスク</a:t>
            </a:r>
            <a:r>
              <a:rPr kumimoji="1" lang="en-US" altLang="ja-JP" dirty="0">
                <a:latin typeface="Meiryo UI" panose="020B0604030504040204" pitchFamily="50" charset="-128"/>
                <a:ea typeface="Meiryo UI" panose="020B0604030504040204" pitchFamily="50" charset="-128"/>
              </a:rPr>
              <a:t>(30h)</a:t>
            </a:r>
            <a:endParaRPr kumimoji="1" lang="ja-JP" altLang="en-US" dirty="0">
              <a:latin typeface="Meiryo UI" panose="020B0604030504040204" pitchFamily="50" charset="-128"/>
              <a:ea typeface="Meiryo UI" panose="020B0604030504040204" pitchFamily="50" charset="-128"/>
            </a:endParaRPr>
          </a:p>
        </p:txBody>
      </p:sp>
      <p:sp>
        <p:nvSpPr>
          <p:cNvPr id="10" name="四角形: 角を丸くする 9">
            <a:extLst>
              <a:ext uri="{FF2B5EF4-FFF2-40B4-BE49-F238E27FC236}">
                <a16:creationId xmlns:a16="http://schemas.microsoft.com/office/drawing/2014/main" id="{58F25FC5-B800-4CBD-B5CF-552B299B5104}"/>
              </a:ext>
            </a:extLst>
          </p:cNvPr>
          <p:cNvSpPr/>
          <p:nvPr/>
        </p:nvSpPr>
        <p:spPr>
          <a:xfrm>
            <a:off x="304871" y="3772809"/>
            <a:ext cx="8534258" cy="173901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285750" indent="-285750">
              <a:buClr>
                <a:schemeClr val="bg1"/>
              </a:buClr>
              <a:buFont typeface="Wingdings" panose="05000000000000000000" pitchFamily="2" charset="2"/>
              <a:buChar char="Ø"/>
            </a:pPr>
            <a:r>
              <a:rPr lang="ja-JP" altLang="en-US" sz="2400" dirty="0"/>
              <a:t>作業時間が長時間に及ぶため、状況に応じて最適なロボット配分を変更する必要がある。</a:t>
            </a:r>
            <a:endParaRPr kumimoji="1" lang="en-US" altLang="ja-JP" sz="2400" dirty="0"/>
          </a:p>
          <a:p>
            <a:pPr marL="285750" indent="-285750">
              <a:buClr>
                <a:schemeClr val="bg1"/>
              </a:buClr>
              <a:buFont typeface="Wingdings" panose="05000000000000000000" pitchFamily="2" charset="2"/>
              <a:buChar char="Ø"/>
            </a:pPr>
            <a:r>
              <a:rPr lang="ja-JP" altLang="en-US" sz="2400" dirty="0"/>
              <a:t>フェーズごとに「最適化の目的」が異なり、それぞれの段階で </a:t>
            </a:r>
            <a:r>
              <a:rPr lang="ja-JP" altLang="en-US" sz="2400" b="1" dirty="0">
                <a:solidFill>
                  <a:srgbClr val="0070C0"/>
                </a:solidFill>
              </a:rPr>
              <a:t>トレードオフの関係</a:t>
            </a:r>
            <a:r>
              <a:rPr lang="ja-JP" altLang="en-US" sz="2400" dirty="0">
                <a:solidFill>
                  <a:srgbClr val="0070C0"/>
                </a:solidFill>
              </a:rPr>
              <a:t> </a:t>
            </a:r>
            <a:r>
              <a:rPr lang="ja-JP" altLang="en-US" sz="2400" dirty="0"/>
              <a:t>が発生する。</a:t>
            </a:r>
            <a:endParaRPr kumimoji="1" lang="ja-JP" altLang="en-US" sz="2400" dirty="0"/>
          </a:p>
        </p:txBody>
      </p:sp>
    </p:spTree>
    <p:extLst>
      <p:ext uri="{BB962C8B-B14F-4D97-AF65-F5344CB8AC3E}">
        <p14:creationId xmlns:p14="http://schemas.microsoft.com/office/powerpoint/2010/main" val="17563040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9" name="四角形: 角を丸くする 1078">
            <a:extLst>
              <a:ext uri="{FF2B5EF4-FFF2-40B4-BE49-F238E27FC236}">
                <a16:creationId xmlns:a16="http://schemas.microsoft.com/office/drawing/2014/main" id="{A140DA09-FED0-4F31-AC85-E75805EC3084}"/>
              </a:ext>
            </a:extLst>
          </p:cNvPr>
          <p:cNvSpPr/>
          <p:nvPr/>
        </p:nvSpPr>
        <p:spPr>
          <a:xfrm>
            <a:off x="5257800" y="322118"/>
            <a:ext cx="2618509" cy="1439117"/>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48" name="四角形: 角を丸くする 1047">
            <a:extLst>
              <a:ext uri="{FF2B5EF4-FFF2-40B4-BE49-F238E27FC236}">
                <a16:creationId xmlns:a16="http://schemas.microsoft.com/office/drawing/2014/main" id="{0CF96722-BE80-46EC-AE51-3D4F9B811BA9}"/>
              </a:ext>
            </a:extLst>
          </p:cNvPr>
          <p:cNvSpPr/>
          <p:nvPr/>
        </p:nvSpPr>
        <p:spPr>
          <a:xfrm>
            <a:off x="197426" y="1336335"/>
            <a:ext cx="4300089" cy="2135415"/>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四角形: 角を丸くする 3">
            <a:extLst>
              <a:ext uri="{FF2B5EF4-FFF2-40B4-BE49-F238E27FC236}">
                <a16:creationId xmlns:a16="http://schemas.microsoft.com/office/drawing/2014/main" id="{C9EC7E52-DAA1-438A-A531-52FA1658A21A}"/>
              </a:ext>
            </a:extLst>
          </p:cNvPr>
          <p:cNvSpPr/>
          <p:nvPr/>
        </p:nvSpPr>
        <p:spPr>
          <a:xfrm>
            <a:off x="2940627" y="1960728"/>
            <a:ext cx="841663" cy="498763"/>
          </a:xfrm>
          <a:prstGeom prst="round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Task</a:t>
            </a:r>
            <a:endParaRPr kumimoji="1" lang="ja-JP" altLang="en-US" dirty="0">
              <a:solidFill>
                <a:schemeClr val="tx1"/>
              </a:solidFill>
            </a:endParaRPr>
          </a:p>
        </p:txBody>
      </p:sp>
      <p:pic>
        <p:nvPicPr>
          <p:cNvPr id="1026" name="Picture 2" descr="書類・ドキュメントのアイコン04 | フリーのアイコンイラスト素材 icon-pit">
            <a:extLst>
              <a:ext uri="{FF2B5EF4-FFF2-40B4-BE49-F238E27FC236}">
                <a16:creationId xmlns:a16="http://schemas.microsoft.com/office/drawing/2014/main" id="{8DC51CB6-818F-4D58-B6CE-8F89F7AB12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8599" y="1420402"/>
            <a:ext cx="789708" cy="789708"/>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a:extLst>
              <a:ext uri="{FF2B5EF4-FFF2-40B4-BE49-F238E27FC236}">
                <a16:creationId xmlns:a16="http://schemas.microsoft.com/office/drawing/2014/main" id="{99E5CFFC-36D5-49DF-9D93-757E6CF6D329}"/>
              </a:ext>
            </a:extLst>
          </p:cNvPr>
          <p:cNvSpPr txBox="1"/>
          <p:nvPr/>
        </p:nvSpPr>
        <p:spPr>
          <a:xfrm>
            <a:off x="1617518" y="2025444"/>
            <a:ext cx="1211742" cy="369332"/>
          </a:xfrm>
          <a:prstGeom prst="rect">
            <a:avLst/>
          </a:prstGeom>
          <a:noFill/>
        </p:spPr>
        <p:txBody>
          <a:bodyPr wrap="none" rtlCol="0">
            <a:spAutoFit/>
          </a:bodyPr>
          <a:lstStyle/>
          <a:p>
            <a:r>
              <a:rPr kumimoji="1" lang="en-US" altLang="ja-JP" dirty="0" err="1"/>
              <a:t>Task.config</a:t>
            </a:r>
            <a:endParaRPr kumimoji="1" lang="ja-JP" altLang="en-US" dirty="0"/>
          </a:p>
        </p:txBody>
      </p:sp>
      <p:pic>
        <p:nvPicPr>
          <p:cNvPr id="8" name="Picture 2" descr="書類・ドキュメントのアイコン04 | フリーのアイコンイラスト素材 icon-pit">
            <a:extLst>
              <a:ext uri="{FF2B5EF4-FFF2-40B4-BE49-F238E27FC236}">
                <a16:creationId xmlns:a16="http://schemas.microsoft.com/office/drawing/2014/main" id="{B33557A9-BAD3-463D-ADC7-8E663FBE0B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5370" y="2350595"/>
            <a:ext cx="789708" cy="789708"/>
          </a:xfrm>
          <a:prstGeom prst="rect">
            <a:avLst/>
          </a:prstGeom>
          <a:noFill/>
          <a:extLst>
            <a:ext uri="{909E8E84-426E-40DD-AFC4-6F175D3DCCD1}">
              <a14:hiddenFill xmlns:a14="http://schemas.microsoft.com/office/drawing/2010/main">
                <a:solidFill>
                  <a:srgbClr val="FFFFFF"/>
                </a:solidFill>
              </a14:hiddenFill>
            </a:ext>
          </a:extLst>
        </p:spPr>
      </p:pic>
      <p:sp>
        <p:nvSpPr>
          <p:cNvPr id="9" name="テキスト ボックス 8">
            <a:extLst>
              <a:ext uri="{FF2B5EF4-FFF2-40B4-BE49-F238E27FC236}">
                <a16:creationId xmlns:a16="http://schemas.microsoft.com/office/drawing/2014/main" id="{01C3918E-422B-4165-9019-D43CE4779CD7}"/>
              </a:ext>
            </a:extLst>
          </p:cNvPr>
          <p:cNvSpPr txBox="1"/>
          <p:nvPr/>
        </p:nvSpPr>
        <p:spPr>
          <a:xfrm>
            <a:off x="734289" y="2955637"/>
            <a:ext cx="2404376" cy="369332"/>
          </a:xfrm>
          <a:prstGeom prst="rect">
            <a:avLst/>
          </a:prstGeom>
          <a:noFill/>
        </p:spPr>
        <p:txBody>
          <a:bodyPr wrap="none" rtlCol="0">
            <a:spAutoFit/>
          </a:bodyPr>
          <a:lstStyle/>
          <a:p>
            <a:r>
              <a:rPr lang="en-US" altLang="ja-JP" dirty="0"/>
              <a:t>Task-</a:t>
            </a:r>
            <a:r>
              <a:rPr lang="en-US" altLang="ja-JP" dirty="0" err="1"/>
              <a:t>dependency</a:t>
            </a:r>
            <a:r>
              <a:rPr kumimoji="1" lang="en-US" altLang="ja-JP" dirty="0" err="1"/>
              <a:t>.config</a:t>
            </a:r>
            <a:endParaRPr kumimoji="1" lang="en-US" altLang="ja-JP" dirty="0"/>
          </a:p>
        </p:txBody>
      </p:sp>
      <p:cxnSp>
        <p:nvCxnSpPr>
          <p:cNvPr id="10" name="コネクタ: 曲線 9">
            <a:extLst>
              <a:ext uri="{FF2B5EF4-FFF2-40B4-BE49-F238E27FC236}">
                <a16:creationId xmlns:a16="http://schemas.microsoft.com/office/drawing/2014/main" id="{61BC5B41-9FA0-498E-8D49-C37D6C13479B}"/>
              </a:ext>
            </a:extLst>
          </p:cNvPr>
          <p:cNvCxnSpPr>
            <a:stCxn id="1026" idx="3"/>
            <a:endCxn id="4" idx="0"/>
          </p:cNvCxnSpPr>
          <p:nvPr/>
        </p:nvCxnSpPr>
        <p:spPr>
          <a:xfrm>
            <a:off x="2088307" y="1815256"/>
            <a:ext cx="1273152" cy="145472"/>
          </a:xfrm>
          <a:prstGeom prst="curvedConnector2">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 name="コネクタ: 曲線 11">
            <a:extLst>
              <a:ext uri="{FF2B5EF4-FFF2-40B4-BE49-F238E27FC236}">
                <a16:creationId xmlns:a16="http://schemas.microsoft.com/office/drawing/2014/main" id="{3CAB7EAD-BDA1-42F3-81DE-D75A56753780}"/>
              </a:ext>
            </a:extLst>
          </p:cNvPr>
          <p:cNvCxnSpPr>
            <a:cxnSpLocks/>
            <a:stCxn id="8" idx="3"/>
            <a:endCxn id="4" idx="2"/>
          </p:cNvCxnSpPr>
          <p:nvPr/>
        </p:nvCxnSpPr>
        <p:spPr>
          <a:xfrm flipV="1">
            <a:off x="1205078" y="2459491"/>
            <a:ext cx="2156381" cy="285958"/>
          </a:xfrm>
          <a:prstGeom prst="curvedConnector2">
            <a:avLst/>
          </a:prstGeom>
          <a:ln>
            <a:tailEnd type="arrow"/>
          </a:ln>
        </p:spPr>
        <p:style>
          <a:lnRef idx="2">
            <a:schemeClr val="accent1"/>
          </a:lnRef>
          <a:fillRef idx="0">
            <a:schemeClr val="accent1"/>
          </a:fillRef>
          <a:effectRef idx="1">
            <a:schemeClr val="accent1"/>
          </a:effectRef>
          <a:fontRef idx="minor">
            <a:schemeClr val="tx1"/>
          </a:fontRef>
        </p:style>
      </p:cxnSp>
      <p:sp>
        <p:nvSpPr>
          <p:cNvPr id="15" name="四角形: 角を丸くする 14">
            <a:extLst>
              <a:ext uri="{FF2B5EF4-FFF2-40B4-BE49-F238E27FC236}">
                <a16:creationId xmlns:a16="http://schemas.microsoft.com/office/drawing/2014/main" id="{98907BCD-8F5A-47DD-90D4-99987956D2E8}"/>
              </a:ext>
            </a:extLst>
          </p:cNvPr>
          <p:cNvSpPr/>
          <p:nvPr/>
        </p:nvSpPr>
        <p:spPr>
          <a:xfrm>
            <a:off x="2940627" y="4736944"/>
            <a:ext cx="1039091" cy="498763"/>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Module</a:t>
            </a:r>
            <a:endParaRPr kumimoji="1" lang="ja-JP" altLang="en-US" dirty="0">
              <a:solidFill>
                <a:schemeClr val="tx1"/>
              </a:solidFill>
            </a:endParaRPr>
          </a:p>
        </p:txBody>
      </p:sp>
      <p:pic>
        <p:nvPicPr>
          <p:cNvPr id="16" name="Picture 2" descr="書類・ドキュメントのアイコン04 | フリーのアイコンイラスト素材 icon-pit">
            <a:extLst>
              <a:ext uri="{FF2B5EF4-FFF2-40B4-BE49-F238E27FC236}">
                <a16:creationId xmlns:a16="http://schemas.microsoft.com/office/drawing/2014/main" id="{6AA54722-0FC8-4D7A-8558-923B72FD7D6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366" y="4196618"/>
            <a:ext cx="789708" cy="789708"/>
          </a:xfrm>
          <a:prstGeom prst="rect">
            <a:avLst/>
          </a:prstGeom>
          <a:noFill/>
          <a:extLst>
            <a:ext uri="{909E8E84-426E-40DD-AFC4-6F175D3DCCD1}">
              <a14:hiddenFill xmlns:a14="http://schemas.microsoft.com/office/drawing/2010/main">
                <a:solidFill>
                  <a:srgbClr val="FFFFFF"/>
                </a:solidFill>
              </a14:hiddenFill>
            </a:ext>
          </a:extLst>
        </p:spPr>
      </p:pic>
      <p:sp>
        <p:nvSpPr>
          <p:cNvPr id="17" name="テキスト ボックス 16">
            <a:extLst>
              <a:ext uri="{FF2B5EF4-FFF2-40B4-BE49-F238E27FC236}">
                <a16:creationId xmlns:a16="http://schemas.microsoft.com/office/drawing/2014/main" id="{406F7A2C-66E4-4CBE-986D-C05ABD91816F}"/>
              </a:ext>
            </a:extLst>
          </p:cNvPr>
          <p:cNvSpPr txBox="1"/>
          <p:nvPr/>
        </p:nvSpPr>
        <p:spPr>
          <a:xfrm>
            <a:off x="237046" y="4887281"/>
            <a:ext cx="2032864" cy="369332"/>
          </a:xfrm>
          <a:prstGeom prst="rect">
            <a:avLst/>
          </a:prstGeom>
          <a:noFill/>
        </p:spPr>
        <p:txBody>
          <a:bodyPr wrap="none" rtlCol="0">
            <a:spAutoFit/>
          </a:bodyPr>
          <a:lstStyle/>
          <a:p>
            <a:r>
              <a:rPr kumimoji="1" lang="en-US" altLang="ja-JP" dirty="0"/>
              <a:t>Module-</a:t>
            </a:r>
            <a:r>
              <a:rPr kumimoji="1" lang="en-US" altLang="ja-JP" dirty="0" err="1"/>
              <a:t>type.config</a:t>
            </a:r>
            <a:endParaRPr kumimoji="1" lang="ja-JP" altLang="en-US" dirty="0"/>
          </a:p>
        </p:txBody>
      </p:sp>
      <p:pic>
        <p:nvPicPr>
          <p:cNvPr id="18" name="Picture 2" descr="書類・ドキュメントのアイコン04 | フリーのアイコンイラスト素材 icon-pit">
            <a:extLst>
              <a:ext uri="{FF2B5EF4-FFF2-40B4-BE49-F238E27FC236}">
                <a16:creationId xmlns:a16="http://schemas.microsoft.com/office/drawing/2014/main" id="{6289FFC0-2911-4589-80E8-81B89DA241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338" y="5479013"/>
            <a:ext cx="789708" cy="789708"/>
          </a:xfrm>
          <a:prstGeom prst="rect">
            <a:avLst/>
          </a:prstGeom>
          <a:noFill/>
          <a:extLst>
            <a:ext uri="{909E8E84-426E-40DD-AFC4-6F175D3DCCD1}">
              <a14:hiddenFill xmlns:a14="http://schemas.microsoft.com/office/drawing/2010/main">
                <a:solidFill>
                  <a:srgbClr val="FFFFFF"/>
                </a:solidFill>
              </a14:hiddenFill>
            </a:ext>
          </a:extLst>
        </p:spPr>
      </p:pic>
      <p:sp>
        <p:nvSpPr>
          <p:cNvPr id="19" name="テキスト ボックス 18">
            <a:extLst>
              <a:ext uri="{FF2B5EF4-FFF2-40B4-BE49-F238E27FC236}">
                <a16:creationId xmlns:a16="http://schemas.microsoft.com/office/drawing/2014/main" id="{37EA6626-E96E-4614-B3A5-435242D9A37C}"/>
              </a:ext>
            </a:extLst>
          </p:cNvPr>
          <p:cNvSpPr txBox="1"/>
          <p:nvPr/>
        </p:nvSpPr>
        <p:spPr>
          <a:xfrm>
            <a:off x="928257" y="6084055"/>
            <a:ext cx="1543949" cy="369332"/>
          </a:xfrm>
          <a:prstGeom prst="rect">
            <a:avLst/>
          </a:prstGeom>
          <a:noFill/>
        </p:spPr>
        <p:txBody>
          <a:bodyPr wrap="none" rtlCol="0">
            <a:spAutoFit/>
          </a:bodyPr>
          <a:lstStyle/>
          <a:p>
            <a:r>
              <a:rPr kumimoji="1" lang="en-US" altLang="ja-JP" dirty="0" err="1"/>
              <a:t>Module.config</a:t>
            </a:r>
            <a:endParaRPr kumimoji="1" lang="en-US" altLang="ja-JP" dirty="0"/>
          </a:p>
        </p:txBody>
      </p:sp>
      <p:cxnSp>
        <p:nvCxnSpPr>
          <p:cNvPr id="20" name="コネクタ: 曲線 19">
            <a:extLst>
              <a:ext uri="{FF2B5EF4-FFF2-40B4-BE49-F238E27FC236}">
                <a16:creationId xmlns:a16="http://schemas.microsoft.com/office/drawing/2014/main" id="{52772F07-D7A4-4E9D-A56B-FB0FCE0ED864}"/>
              </a:ext>
            </a:extLst>
          </p:cNvPr>
          <p:cNvCxnSpPr>
            <a:cxnSpLocks/>
            <a:stCxn id="16" idx="3"/>
            <a:endCxn id="29" idx="1"/>
          </p:cNvCxnSpPr>
          <p:nvPr/>
        </p:nvCxnSpPr>
        <p:spPr>
          <a:xfrm flipV="1">
            <a:off x="893074" y="4582983"/>
            <a:ext cx="748555" cy="8489"/>
          </a:xfrm>
          <a:prstGeom prst="curved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1" name="コネクタ: 曲線 20">
            <a:extLst>
              <a:ext uri="{FF2B5EF4-FFF2-40B4-BE49-F238E27FC236}">
                <a16:creationId xmlns:a16="http://schemas.microsoft.com/office/drawing/2014/main" id="{F121EF73-9BB3-4335-95B0-BDF9D741F104}"/>
              </a:ext>
            </a:extLst>
          </p:cNvPr>
          <p:cNvCxnSpPr>
            <a:cxnSpLocks/>
            <a:stCxn id="18" idx="3"/>
            <a:endCxn id="15" idx="2"/>
          </p:cNvCxnSpPr>
          <p:nvPr/>
        </p:nvCxnSpPr>
        <p:spPr>
          <a:xfrm flipV="1">
            <a:off x="1399046" y="5235707"/>
            <a:ext cx="2061127" cy="638160"/>
          </a:xfrm>
          <a:prstGeom prst="curvedConnector2">
            <a:avLst/>
          </a:prstGeom>
          <a:ln>
            <a:tailEnd type="arrow"/>
          </a:ln>
        </p:spPr>
        <p:style>
          <a:lnRef idx="2">
            <a:schemeClr val="accent1"/>
          </a:lnRef>
          <a:fillRef idx="0">
            <a:schemeClr val="accent1"/>
          </a:fillRef>
          <a:effectRef idx="1">
            <a:schemeClr val="accent1"/>
          </a:effectRef>
          <a:fontRef idx="minor">
            <a:schemeClr val="tx1"/>
          </a:fontRef>
        </p:style>
      </p:cxnSp>
      <p:sp>
        <p:nvSpPr>
          <p:cNvPr id="29" name="四角形: 角を丸くする 28">
            <a:extLst>
              <a:ext uri="{FF2B5EF4-FFF2-40B4-BE49-F238E27FC236}">
                <a16:creationId xmlns:a16="http://schemas.microsoft.com/office/drawing/2014/main" id="{4A4013E5-5E2A-45C2-9A9F-7A7A802EA1A0}"/>
              </a:ext>
            </a:extLst>
          </p:cNvPr>
          <p:cNvSpPr/>
          <p:nvPr/>
        </p:nvSpPr>
        <p:spPr>
          <a:xfrm>
            <a:off x="1641629" y="4271848"/>
            <a:ext cx="1125524" cy="622270"/>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Module-type</a:t>
            </a:r>
            <a:endParaRPr kumimoji="1" lang="ja-JP" altLang="en-US" dirty="0">
              <a:solidFill>
                <a:schemeClr val="tx1"/>
              </a:solidFill>
            </a:endParaRPr>
          </a:p>
        </p:txBody>
      </p:sp>
      <p:cxnSp>
        <p:nvCxnSpPr>
          <p:cNvPr id="31" name="コネクタ: 曲線 30">
            <a:extLst>
              <a:ext uri="{FF2B5EF4-FFF2-40B4-BE49-F238E27FC236}">
                <a16:creationId xmlns:a16="http://schemas.microsoft.com/office/drawing/2014/main" id="{9ED2F3F7-E086-4682-96B9-25569522CE23}"/>
              </a:ext>
            </a:extLst>
          </p:cNvPr>
          <p:cNvCxnSpPr>
            <a:cxnSpLocks/>
            <a:stCxn id="29" idx="3"/>
            <a:endCxn id="15" idx="0"/>
          </p:cNvCxnSpPr>
          <p:nvPr/>
        </p:nvCxnSpPr>
        <p:spPr>
          <a:xfrm>
            <a:off x="2767153" y="4582983"/>
            <a:ext cx="693020" cy="153961"/>
          </a:xfrm>
          <a:prstGeom prst="curvedConnector2">
            <a:avLst/>
          </a:prstGeom>
          <a:ln>
            <a:tailEnd type="arrow"/>
          </a:ln>
        </p:spPr>
        <p:style>
          <a:lnRef idx="2">
            <a:schemeClr val="accent1"/>
          </a:lnRef>
          <a:fillRef idx="0">
            <a:schemeClr val="accent1"/>
          </a:fillRef>
          <a:effectRef idx="1">
            <a:schemeClr val="accent1"/>
          </a:effectRef>
          <a:fontRef idx="minor">
            <a:schemeClr val="tx1"/>
          </a:fontRef>
        </p:style>
      </p:cxnSp>
      <p:sp>
        <p:nvSpPr>
          <p:cNvPr id="47" name="四角形: 角を丸くする 46">
            <a:extLst>
              <a:ext uri="{FF2B5EF4-FFF2-40B4-BE49-F238E27FC236}">
                <a16:creationId xmlns:a16="http://schemas.microsoft.com/office/drawing/2014/main" id="{28E63CAD-9129-40B9-8808-D2FDCDD00FED}"/>
              </a:ext>
            </a:extLst>
          </p:cNvPr>
          <p:cNvSpPr/>
          <p:nvPr/>
        </p:nvSpPr>
        <p:spPr>
          <a:xfrm>
            <a:off x="6543952" y="5627256"/>
            <a:ext cx="1039091" cy="498763"/>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Robot</a:t>
            </a:r>
            <a:endParaRPr kumimoji="1" lang="ja-JP" altLang="en-US" dirty="0">
              <a:solidFill>
                <a:schemeClr val="tx1"/>
              </a:solidFill>
            </a:endParaRPr>
          </a:p>
        </p:txBody>
      </p:sp>
      <p:pic>
        <p:nvPicPr>
          <p:cNvPr id="48" name="Picture 2" descr="書類・ドキュメントのアイコン04 | フリーのアイコンイラスト素材 icon-pit">
            <a:extLst>
              <a:ext uri="{FF2B5EF4-FFF2-40B4-BE49-F238E27FC236}">
                <a16:creationId xmlns:a16="http://schemas.microsoft.com/office/drawing/2014/main" id="{321EA6AD-2854-41FB-8F59-458738BD637A}"/>
              </a:ext>
            </a:extLst>
          </p:cNvPr>
          <p:cNvPicPr>
            <a:picLocks noChangeAspect="1" noChangeArrowheads="1"/>
          </p:cNvPicPr>
          <p:nvPr/>
        </p:nvPicPr>
        <p:blipFill>
          <a:blip r:embed="rId2">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069820" y="3043285"/>
            <a:ext cx="789708" cy="789708"/>
          </a:xfrm>
          <a:prstGeom prst="rect">
            <a:avLst/>
          </a:prstGeom>
          <a:noFill/>
          <a:extLst>
            <a:ext uri="{909E8E84-426E-40DD-AFC4-6F175D3DCCD1}">
              <a14:hiddenFill xmlns:a14="http://schemas.microsoft.com/office/drawing/2010/main">
                <a:solidFill>
                  <a:srgbClr val="FFFFFF"/>
                </a:solidFill>
              </a14:hiddenFill>
            </a:ext>
          </a:extLst>
        </p:spPr>
      </p:pic>
      <p:sp>
        <p:nvSpPr>
          <p:cNvPr id="49" name="テキスト ボックス 48">
            <a:extLst>
              <a:ext uri="{FF2B5EF4-FFF2-40B4-BE49-F238E27FC236}">
                <a16:creationId xmlns:a16="http://schemas.microsoft.com/office/drawing/2014/main" id="{1E9220D2-767C-42CA-AE20-3E90517853D4}"/>
              </a:ext>
            </a:extLst>
          </p:cNvPr>
          <p:cNvSpPr txBox="1"/>
          <p:nvPr/>
        </p:nvSpPr>
        <p:spPr>
          <a:xfrm>
            <a:off x="7388739" y="3648327"/>
            <a:ext cx="1375698" cy="369332"/>
          </a:xfrm>
          <a:prstGeom prst="rect">
            <a:avLst/>
          </a:prstGeom>
          <a:noFill/>
        </p:spPr>
        <p:txBody>
          <a:bodyPr wrap="none" rtlCol="0">
            <a:spAutoFit/>
          </a:bodyPr>
          <a:lstStyle/>
          <a:p>
            <a:r>
              <a:rPr kumimoji="1" lang="en-US" altLang="ja-JP" dirty="0" err="1"/>
              <a:t>Robot.config</a:t>
            </a:r>
            <a:endParaRPr kumimoji="1" lang="ja-JP" altLang="en-US" dirty="0"/>
          </a:p>
        </p:txBody>
      </p:sp>
      <p:pic>
        <p:nvPicPr>
          <p:cNvPr id="50" name="Picture 2" descr="書類・ドキュメントのアイコン04 | フリーのアイコンイラスト素材 icon-pit">
            <a:extLst>
              <a:ext uri="{FF2B5EF4-FFF2-40B4-BE49-F238E27FC236}">
                <a16:creationId xmlns:a16="http://schemas.microsoft.com/office/drawing/2014/main" id="{F6442C7E-03A7-4CD9-9FF4-741C4A5D19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1818" y="1839523"/>
            <a:ext cx="789708" cy="789708"/>
          </a:xfrm>
          <a:prstGeom prst="rect">
            <a:avLst/>
          </a:prstGeom>
          <a:noFill/>
          <a:extLst>
            <a:ext uri="{909E8E84-426E-40DD-AFC4-6F175D3DCCD1}">
              <a14:hiddenFill xmlns:a14="http://schemas.microsoft.com/office/drawing/2010/main">
                <a:solidFill>
                  <a:srgbClr val="FFFFFF"/>
                </a:solidFill>
              </a14:hiddenFill>
            </a:ext>
          </a:extLst>
        </p:spPr>
      </p:pic>
      <p:sp>
        <p:nvSpPr>
          <p:cNvPr id="51" name="テキスト ボックス 50">
            <a:extLst>
              <a:ext uri="{FF2B5EF4-FFF2-40B4-BE49-F238E27FC236}">
                <a16:creationId xmlns:a16="http://schemas.microsoft.com/office/drawing/2014/main" id="{600F9913-2E61-4E4C-9AA5-E1ECB0E02A68}"/>
              </a:ext>
            </a:extLst>
          </p:cNvPr>
          <p:cNvSpPr txBox="1"/>
          <p:nvPr/>
        </p:nvSpPr>
        <p:spPr>
          <a:xfrm>
            <a:off x="6650737" y="2444565"/>
            <a:ext cx="1864613" cy="369332"/>
          </a:xfrm>
          <a:prstGeom prst="rect">
            <a:avLst/>
          </a:prstGeom>
          <a:noFill/>
        </p:spPr>
        <p:txBody>
          <a:bodyPr wrap="none" rtlCol="0">
            <a:spAutoFit/>
          </a:bodyPr>
          <a:lstStyle/>
          <a:p>
            <a:r>
              <a:rPr kumimoji="1" lang="en-US" altLang="ja-JP" dirty="0"/>
              <a:t>Robot-</a:t>
            </a:r>
            <a:r>
              <a:rPr kumimoji="1" lang="en-US" altLang="ja-JP" dirty="0" err="1"/>
              <a:t>type.config</a:t>
            </a:r>
            <a:endParaRPr kumimoji="1" lang="en-US" altLang="ja-JP" dirty="0"/>
          </a:p>
        </p:txBody>
      </p:sp>
      <p:cxnSp>
        <p:nvCxnSpPr>
          <p:cNvPr id="52" name="コネクタ: 曲線 51">
            <a:extLst>
              <a:ext uri="{FF2B5EF4-FFF2-40B4-BE49-F238E27FC236}">
                <a16:creationId xmlns:a16="http://schemas.microsoft.com/office/drawing/2014/main" id="{3BFCB0C8-F81C-4714-B658-930550E039D3}"/>
              </a:ext>
            </a:extLst>
          </p:cNvPr>
          <p:cNvCxnSpPr>
            <a:cxnSpLocks/>
            <a:stCxn id="49" idx="1"/>
            <a:endCxn id="47" idx="0"/>
          </p:cNvCxnSpPr>
          <p:nvPr/>
        </p:nvCxnSpPr>
        <p:spPr>
          <a:xfrm rot="10800000" flipV="1">
            <a:off x="7063499" y="3832992"/>
            <a:ext cx="325241" cy="1794263"/>
          </a:xfrm>
          <a:prstGeom prst="curvedConnector2">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3" name="コネクタ: 曲線 52">
            <a:extLst>
              <a:ext uri="{FF2B5EF4-FFF2-40B4-BE49-F238E27FC236}">
                <a16:creationId xmlns:a16="http://schemas.microsoft.com/office/drawing/2014/main" id="{4829A88D-1716-4BAC-B2E1-B07DFE87B509}"/>
              </a:ext>
            </a:extLst>
          </p:cNvPr>
          <p:cNvCxnSpPr>
            <a:cxnSpLocks/>
            <a:stCxn id="51" idx="1"/>
            <a:endCxn id="54" idx="0"/>
          </p:cNvCxnSpPr>
          <p:nvPr/>
        </p:nvCxnSpPr>
        <p:spPr>
          <a:xfrm rot="10800000" flipV="1">
            <a:off x="5676989" y="2629231"/>
            <a:ext cx="973749" cy="895590"/>
          </a:xfrm>
          <a:prstGeom prst="curvedConnector2">
            <a:avLst/>
          </a:prstGeom>
          <a:ln>
            <a:tailEnd type="arrow"/>
          </a:ln>
        </p:spPr>
        <p:style>
          <a:lnRef idx="2">
            <a:schemeClr val="accent1"/>
          </a:lnRef>
          <a:fillRef idx="0">
            <a:schemeClr val="accent1"/>
          </a:fillRef>
          <a:effectRef idx="1">
            <a:schemeClr val="accent1"/>
          </a:effectRef>
          <a:fontRef idx="minor">
            <a:schemeClr val="tx1"/>
          </a:fontRef>
        </p:style>
      </p:cxnSp>
      <p:sp>
        <p:nvSpPr>
          <p:cNvPr id="54" name="四角形: 角を丸くする 53">
            <a:extLst>
              <a:ext uri="{FF2B5EF4-FFF2-40B4-BE49-F238E27FC236}">
                <a16:creationId xmlns:a16="http://schemas.microsoft.com/office/drawing/2014/main" id="{C0DA8AF6-CB91-4690-ADBE-BC64C9DC1B18}"/>
              </a:ext>
            </a:extLst>
          </p:cNvPr>
          <p:cNvSpPr/>
          <p:nvPr/>
        </p:nvSpPr>
        <p:spPr>
          <a:xfrm>
            <a:off x="5114226" y="3524821"/>
            <a:ext cx="1125524" cy="622270"/>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Robot-type</a:t>
            </a:r>
            <a:endParaRPr kumimoji="1" lang="ja-JP" altLang="en-US" dirty="0">
              <a:solidFill>
                <a:schemeClr val="tx1"/>
              </a:solidFill>
            </a:endParaRPr>
          </a:p>
        </p:txBody>
      </p:sp>
      <p:cxnSp>
        <p:nvCxnSpPr>
          <p:cNvPr id="55" name="コネクタ: 曲線 54">
            <a:extLst>
              <a:ext uri="{FF2B5EF4-FFF2-40B4-BE49-F238E27FC236}">
                <a16:creationId xmlns:a16="http://schemas.microsoft.com/office/drawing/2014/main" id="{AC39227C-B884-4D62-AFA2-B05BBE7F1039}"/>
              </a:ext>
            </a:extLst>
          </p:cNvPr>
          <p:cNvCxnSpPr>
            <a:cxnSpLocks/>
            <a:stCxn id="54" idx="2"/>
            <a:endCxn id="47" idx="0"/>
          </p:cNvCxnSpPr>
          <p:nvPr/>
        </p:nvCxnSpPr>
        <p:spPr>
          <a:xfrm rot="16200000" flipH="1">
            <a:off x="5630161" y="4193918"/>
            <a:ext cx="1480165" cy="1386510"/>
          </a:xfrm>
          <a:prstGeom prst="curved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5" name="コネクタ: 曲線 94">
            <a:extLst>
              <a:ext uri="{FF2B5EF4-FFF2-40B4-BE49-F238E27FC236}">
                <a16:creationId xmlns:a16="http://schemas.microsoft.com/office/drawing/2014/main" id="{ADE965A7-8EA8-4D8B-A0C2-F343F8B8177A}"/>
              </a:ext>
            </a:extLst>
          </p:cNvPr>
          <p:cNvCxnSpPr>
            <a:cxnSpLocks/>
            <a:stCxn id="29" idx="0"/>
            <a:endCxn id="54" idx="1"/>
          </p:cNvCxnSpPr>
          <p:nvPr/>
        </p:nvCxnSpPr>
        <p:spPr>
          <a:xfrm rot="5400000" flipH="1" flipV="1">
            <a:off x="3441362" y="2598985"/>
            <a:ext cx="435892" cy="2909835"/>
          </a:xfrm>
          <a:prstGeom prst="curvedConnector2">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8" name="コネクタ: 曲線 97">
            <a:extLst>
              <a:ext uri="{FF2B5EF4-FFF2-40B4-BE49-F238E27FC236}">
                <a16:creationId xmlns:a16="http://schemas.microsoft.com/office/drawing/2014/main" id="{869F6648-5447-4556-B523-DBB7D4D7A1C3}"/>
              </a:ext>
            </a:extLst>
          </p:cNvPr>
          <p:cNvCxnSpPr>
            <a:cxnSpLocks/>
            <a:stCxn id="15" idx="3"/>
            <a:endCxn id="47" idx="1"/>
          </p:cNvCxnSpPr>
          <p:nvPr/>
        </p:nvCxnSpPr>
        <p:spPr>
          <a:xfrm>
            <a:off x="3979718" y="4986326"/>
            <a:ext cx="2564234" cy="890312"/>
          </a:xfrm>
          <a:prstGeom prst="curved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sp>
        <p:nvSpPr>
          <p:cNvPr id="112" name="タイトル 1">
            <a:extLst>
              <a:ext uri="{FF2B5EF4-FFF2-40B4-BE49-F238E27FC236}">
                <a16:creationId xmlns:a16="http://schemas.microsoft.com/office/drawing/2014/main" id="{8C61CBC7-B6D3-41FA-A7AD-BDFEF85ED12C}"/>
              </a:ext>
            </a:extLst>
          </p:cNvPr>
          <p:cNvSpPr txBox="1">
            <a:spLocks/>
          </p:cNvSpPr>
          <p:nvPr/>
        </p:nvSpPr>
        <p:spPr>
          <a:xfrm>
            <a:off x="628650" y="108276"/>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dirty="0">
                <a:latin typeface="ＭＳ Ｐゴシック" panose="020B0600070205080204" pitchFamily="50" charset="-128"/>
                <a:ea typeface="ＭＳ Ｐゴシック" panose="020B0600070205080204" pitchFamily="50" charset="-128"/>
              </a:rPr>
              <a:t>データ読み込み</a:t>
            </a:r>
          </a:p>
        </p:txBody>
      </p:sp>
      <p:pic>
        <p:nvPicPr>
          <p:cNvPr id="123" name="Picture 2" descr="書類・ドキュメントのアイコン04 | フリーのアイコンイラスト素材 icon-pit">
            <a:extLst>
              <a:ext uri="{FF2B5EF4-FFF2-40B4-BE49-F238E27FC236}">
                <a16:creationId xmlns:a16="http://schemas.microsoft.com/office/drawing/2014/main" id="{1EC2C824-85FC-4177-A164-6000BC91F5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29470" y="517444"/>
            <a:ext cx="789708" cy="789708"/>
          </a:xfrm>
          <a:prstGeom prst="rect">
            <a:avLst/>
          </a:prstGeom>
          <a:noFill/>
          <a:extLst>
            <a:ext uri="{909E8E84-426E-40DD-AFC4-6F175D3DCCD1}">
              <a14:hiddenFill xmlns:a14="http://schemas.microsoft.com/office/drawing/2010/main">
                <a:solidFill>
                  <a:srgbClr val="FFFFFF"/>
                </a:solidFill>
              </a14:hiddenFill>
            </a:ext>
          </a:extLst>
        </p:spPr>
      </p:pic>
      <p:sp>
        <p:nvSpPr>
          <p:cNvPr id="124" name="テキスト ボックス 123">
            <a:extLst>
              <a:ext uri="{FF2B5EF4-FFF2-40B4-BE49-F238E27FC236}">
                <a16:creationId xmlns:a16="http://schemas.microsoft.com/office/drawing/2014/main" id="{8FA9C0C7-D406-455F-971E-4E9CC6D56781}"/>
              </a:ext>
            </a:extLst>
          </p:cNvPr>
          <p:cNvSpPr txBox="1"/>
          <p:nvPr/>
        </p:nvSpPr>
        <p:spPr>
          <a:xfrm>
            <a:off x="5893863" y="1101704"/>
            <a:ext cx="1957972" cy="369332"/>
          </a:xfrm>
          <a:prstGeom prst="rect">
            <a:avLst/>
          </a:prstGeom>
          <a:noFill/>
        </p:spPr>
        <p:txBody>
          <a:bodyPr wrap="none" rtlCol="0">
            <a:spAutoFit/>
          </a:bodyPr>
          <a:lstStyle/>
          <a:p>
            <a:r>
              <a:rPr kumimoji="1" lang="en-US" altLang="ja-JP" dirty="0"/>
              <a:t>Task-</a:t>
            </a:r>
            <a:r>
              <a:rPr kumimoji="1" lang="en-US" altLang="ja-JP" dirty="0" err="1"/>
              <a:t>priority.config</a:t>
            </a:r>
            <a:endParaRPr kumimoji="1" lang="en-US" altLang="ja-JP" dirty="0"/>
          </a:p>
        </p:txBody>
      </p:sp>
      <p:sp>
        <p:nvSpPr>
          <p:cNvPr id="7" name="テキスト ボックス 6">
            <a:extLst>
              <a:ext uri="{FF2B5EF4-FFF2-40B4-BE49-F238E27FC236}">
                <a16:creationId xmlns:a16="http://schemas.microsoft.com/office/drawing/2014/main" id="{01977A80-3632-4BF9-9B6A-8F716271D3AF}"/>
              </a:ext>
            </a:extLst>
          </p:cNvPr>
          <p:cNvSpPr txBox="1"/>
          <p:nvPr/>
        </p:nvSpPr>
        <p:spPr>
          <a:xfrm>
            <a:off x="7725697" y="3155489"/>
            <a:ext cx="1338828" cy="369332"/>
          </a:xfrm>
          <a:prstGeom prst="rect">
            <a:avLst/>
          </a:prstGeom>
          <a:noFill/>
        </p:spPr>
        <p:txBody>
          <a:bodyPr wrap="none" rtlCol="0">
            <a:spAutoFit/>
          </a:bodyPr>
          <a:lstStyle/>
          <a:p>
            <a:r>
              <a:rPr kumimoji="1" lang="ja-JP" altLang="en-US" dirty="0">
                <a:solidFill>
                  <a:schemeClr val="accent5"/>
                </a:solidFill>
                <a:latin typeface="ＭＳ Ｐゴシック" panose="020B0600070205080204" pitchFamily="50" charset="-128"/>
                <a:ea typeface="ＭＳ Ｐゴシック" panose="020B0600070205080204" pitchFamily="50" charset="-128"/>
              </a:rPr>
              <a:t>最適化対象</a:t>
            </a:r>
          </a:p>
        </p:txBody>
      </p:sp>
      <p:pic>
        <p:nvPicPr>
          <p:cNvPr id="43" name="図 42">
            <a:extLst>
              <a:ext uri="{FF2B5EF4-FFF2-40B4-BE49-F238E27FC236}">
                <a16:creationId xmlns:a16="http://schemas.microsoft.com/office/drawing/2014/main" id="{FD3F0085-6D47-4266-B242-78256E26BF1F}"/>
              </a:ext>
            </a:extLst>
          </p:cNvPr>
          <p:cNvPicPr>
            <a:picLocks noChangeAspect="1"/>
          </p:cNvPicPr>
          <p:nvPr/>
        </p:nvPicPr>
        <p:blipFill rotWithShape="1">
          <a:blip r:embed="rId3">
            <a:extLst>
              <a:ext uri="{28A0092B-C50C-407E-A947-70E740481C1C}">
                <a14:useLocalDpi xmlns:a14="http://schemas.microsoft.com/office/drawing/2010/main" val="0"/>
              </a:ext>
            </a:extLst>
          </a:blip>
          <a:srcRect l="5353" t="59764" r="53585"/>
          <a:stretch/>
        </p:blipFill>
        <p:spPr>
          <a:xfrm>
            <a:off x="7502371" y="4574166"/>
            <a:ext cx="1358624" cy="953521"/>
          </a:xfrm>
          <a:prstGeom prst="rect">
            <a:avLst/>
          </a:prstGeom>
          <a:solidFill>
            <a:srgbClr val="FFFFFF">
              <a:shade val="85000"/>
            </a:srgbClr>
          </a:solidFill>
          <a:ln w="88900" cap="sq">
            <a:solidFill>
              <a:schemeClr val="accent6">
                <a:lumMod val="20000"/>
                <a:lumOff val="80000"/>
              </a:schemeClr>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4" name="Picture 4">
            <a:extLst>
              <a:ext uri="{FF2B5EF4-FFF2-40B4-BE49-F238E27FC236}">
                <a16:creationId xmlns:a16="http://schemas.microsoft.com/office/drawing/2014/main" id="{5C016617-BA06-4120-8DC0-FD084C1E15C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7866" b="12054"/>
          <a:stretch/>
        </p:blipFill>
        <p:spPr bwMode="auto">
          <a:xfrm>
            <a:off x="3551146" y="1138510"/>
            <a:ext cx="1491042" cy="805201"/>
          </a:xfrm>
          <a:prstGeom prst="ellipse">
            <a:avLst/>
          </a:prstGeom>
          <a:ln w="63500" cap="rnd">
            <a:solidFill>
              <a:schemeClr val="accent4">
                <a:lumMod val="20000"/>
                <a:lumOff val="80000"/>
              </a:schemeClr>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56" name="吹き出し: 角を丸めた四角形 55">
            <a:extLst>
              <a:ext uri="{FF2B5EF4-FFF2-40B4-BE49-F238E27FC236}">
                <a16:creationId xmlns:a16="http://schemas.microsoft.com/office/drawing/2014/main" id="{6D8AD469-4F1C-4D0B-8ECC-6320D7F5E64F}"/>
              </a:ext>
            </a:extLst>
          </p:cNvPr>
          <p:cNvSpPr/>
          <p:nvPr/>
        </p:nvSpPr>
        <p:spPr>
          <a:xfrm>
            <a:off x="327887" y="1413057"/>
            <a:ext cx="970712" cy="960937"/>
          </a:xfrm>
          <a:prstGeom prst="wedgeRoundRectCallout">
            <a:avLst>
              <a:gd name="adj1" fmla="val -12476"/>
              <a:gd name="adj2" fmla="val 55445"/>
              <a:gd name="adj3" fmla="val 1666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3" name="図 12">
            <a:extLst>
              <a:ext uri="{FF2B5EF4-FFF2-40B4-BE49-F238E27FC236}">
                <a16:creationId xmlns:a16="http://schemas.microsoft.com/office/drawing/2014/main" id="{4909A8B6-5E60-4DFE-8053-D2698A831662}"/>
              </a:ext>
            </a:extLst>
          </p:cNvPr>
          <p:cNvPicPr>
            <a:picLocks noChangeAspect="1"/>
          </p:cNvPicPr>
          <p:nvPr/>
        </p:nvPicPr>
        <p:blipFill>
          <a:blip r:embed="rId5"/>
          <a:stretch>
            <a:fillRect/>
          </a:stretch>
        </p:blipFill>
        <p:spPr>
          <a:xfrm>
            <a:off x="403293" y="1449014"/>
            <a:ext cx="824121" cy="864000"/>
          </a:xfrm>
          <a:prstGeom prst="rect">
            <a:avLst/>
          </a:prstGeom>
        </p:spPr>
      </p:pic>
    </p:spTree>
    <p:extLst>
      <p:ext uri="{BB962C8B-B14F-4D97-AF65-F5344CB8AC3E}">
        <p14:creationId xmlns:p14="http://schemas.microsoft.com/office/powerpoint/2010/main" val="28163966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吹き出し: 角を丸めた四角形 23">
            <a:extLst>
              <a:ext uri="{FF2B5EF4-FFF2-40B4-BE49-F238E27FC236}">
                <a16:creationId xmlns:a16="http://schemas.microsoft.com/office/drawing/2014/main" id="{B10C6454-36BA-428F-95E7-D4B33D525A07}"/>
              </a:ext>
            </a:extLst>
          </p:cNvPr>
          <p:cNvSpPr/>
          <p:nvPr/>
        </p:nvSpPr>
        <p:spPr>
          <a:xfrm>
            <a:off x="777242" y="1831630"/>
            <a:ext cx="1740564" cy="1325563"/>
          </a:xfrm>
          <a:prstGeom prst="wedgeRoundRectCallout">
            <a:avLst>
              <a:gd name="adj1" fmla="val -39340"/>
              <a:gd name="adj2" fmla="val 56229"/>
              <a:gd name="adj3" fmla="val 1666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90" name="図 89">
            <a:extLst>
              <a:ext uri="{FF2B5EF4-FFF2-40B4-BE49-F238E27FC236}">
                <a16:creationId xmlns:a16="http://schemas.microsoft.com/office/drawing/2014/main" id="{F67D7522-9B89-49B7-AB9A-400BA5BF8DD6}"/>
              </a:ext>
            </a:extLst>
          </p:cNvPr>
          <p:cNvPicPr>
            <a:picLocks noChangeAspect="1"/>
          </p:cNvPicPr>
          <p:nvPr/>
        </p:nvPicPr>
        <p:blipFill rotWithShape="1">
          <a:blip r:embed="rId2">
            <a:extLst>
              <a:ext uri="{28A0092B-C50C-407E-A947-70E740481C1C}">
                <a14:useLocalDpi xmlns:a14="http://schemas.microsoft.com/office/drawing/2010/main" val="0"/>
              </a:ext>
            </a:extLst>
          </a:blip>
          <a:srcRect l="5353" t="59764" r="53585"/>
          <a:stretch/>
        </p:blipFill>
        <p:spPr>
          <a:xfrm>
            <a:off x="330973" y="4606340"/>
            <a:ext cx="1570748" cy="1102396"/>
          </a:xfrm>
          <a:prstGeom prst="rect">
            <a:avLst/>
          </a:prstGeom>
          <a:solidFill>
            <a:srgbClr val="FFFFFF">
              <a:shade val="85000"/>
            </a:srgbClr>
          </a:solidFill>
          <a:ln w="88900" cap="sq">
            <a:solidFill>
              <a:schemeClr val="accent6">
                <a:lumMod val="20000"/>
                <a:lumOff val="80000"/>
              </a:schemeClr>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3" name="四角形: 角を丸くする 42">
            <a:extLst>
              <a:ext uri="{FF2B5EF4-FFF2-40B4-BE49-F238E27FC236}">
                <a16:creationId xmlns:a16="http://schemas.microsoft.com/office/drawing/2014/main" id="{21BAC696-DB0B-458E-81BC-8E259128F583}"/>
              </a:ext>
            </a:extLst>
          </p:cNvPr>
          <p:cNvSpPr/>
          <p:nvPr/>
        </p:nvSpPr>
        <p:spPr>
          <a:xfrm>
            <a:off x="2588202" y="3429000"/>
            <a:ext cx="5927147" cy="3054928"/>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2" name="タイトル 1">
            <a:extLst>
              <a:ext uri="{FF2B5EF4-FFF2-40B4-BE49-F238E27FC236}">
                <a16:creationId xmlns:a16="http://schemas.microsoft.com/office/drawing/2014/main" id="{8C61CBC7-B6D3-41FA-A7AD-BDFEF85ED12C}"/>
              </a:ext>
            </a:extLst>
          </p:cNvPr>
          <p:cNvSpPr txBox="1">
            <a:spLocks/>
          </p:cNvSpPr>
          <p:nvPr/>
        </p:nvSpPr>
        <p:spPr>
          <a:xfrm>
            <a:off x="628650" y="108276"/>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dirty="0">
                <a:latin typeface="ＭＳ Ｐゴシック" panose="020B0600070205080204" pitchFamily="50" charset="-128"/>
                <a:ea typeface="ＭＳ Ｐゴシック" panose="020B0600070205080204" pitchFamily="50" charset="-128"/>
              </a:rPr>
              <a:t>シミュレーション</a:t>
            </a:r>
          </a:p>
        </p:txBody>
      </p:sp>
      <p:sp>
        <p:nvSpPr>
          <p:cNvPr id="42" name="四角形: 角を丸くする 41">
            <a:extLst>
              <a:ext uri="{FF2B5EF4-FFF2-40B4-BE49-F238E27FC236}">
                <a16:creationId xmlns:a16="http://schemas.microsoft.com/office/drawing/2014/main" id="{C4A5F68E-24ED-4021-BB07-8353F78B5CAB}"/>
              </a:ext>
            </a:extLst>
          </p:cNvPr>
          <p:cNvSpPr/>
          <p:nvPr/>
        </p:nvSpPr>
        <p:spPr>
          <a:xfrm>
            <a:off x="4727869" y="2535071"/>
            <a:ext cx="1039091" cy="498763"/>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Agent</a:t>
            </a:r>
            <a:endParaRPr kumimoji="1" lang="ja-JP" altLang="en-US" dirty="0">
              <a:solidFill>
                <a:schemeClr val="tx1"/>
              </a:solidFill>
            </a:endParaRPr>
          </a:p>
        </p:txBody>
      </p:sp>
      <p:sp>
        <p:nvSpPr>
          <p:cNvPr id="45" name="四角形: 角を丸くする 44">
            <a:extLst>
              <a:ext uri="{FF2B5EF4-FFF2-40B4-BE49-F238E27FC236}">
                <a16:creationId xmlns:a16="http://schemas.microsoft.com/office/drawing/2014/main" id="{0BAEF628-4607-4FD8-AE4C-4C2362C8EA70}"/>
              </a:ext>
            </a:extLst>
          </p:cNvPr>
          <p:cNvSpPr/>
          <p:nvPr/>
        </p:nvSpPr>
        <p:spPr>
          <a:xfrm>
            <a:off x="3096496" y="2535071"/>
            <a:ext cx="841663" cy="498763"/>
          </a:xfrm>
          <a:prstGeom prst="round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Task</a:t>
            </a:r>
            <a:endParaRPr kumimoji="1" lang="ja-JP" altLang="en-US" dirty="0">
              <a:solidFill>
                <a:schemeClr val="tx1"/>
              </a:solidFill>
            </a:endParaRPr>
          </a:p>
        </p:txBody>
      </p:sp>
      <p:pic>
        <p:nvPicPr>
          <p:cNvPr id="56" name="Picture 2" descr="書類・ドキュメントのアイコン04 | フリーのアイコンイラスト素材 icon-pit">
            <a:extLst>
              <a:ext uri="{FF2B5EF4-FFF2-40B4-BE49-F238E27FC236}">
                <a16:creationId xmlns:a16="http://schemas.microsoft.com/office/drawing/2014/main" id="{86AD6E76-A9DF-4FF2-9CB4-24493EC62D81}"/>
              </a:ext>
            </a:extLst>
          </p:cNvPr>
          <p:cNvPicPr>
            <a:picLocks noChangeAspect="1" noChangeArrowheads="1"/>
          </p:cNvPicPr>
          <p:nvPr/>
        </p:nvPicPr>
        <p:blipFill>
          <a:blip r:embed="rId3">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220078" y="905013"/>
            <a:ext cx="789708" cy="789708"/>
          </a:xfrm>
          <a:prstGeom prst="rect">
            <a:avLst/>
          </a:prstGeom>
          <a:noFill/>
          <a:extLst>
            <a:ext uri="{909E8E84-426E-40DD-AFC4-6F175D3DCCD1}">
              <a14:hiddenFill xmlns:a14="http://schemas.microsoft.com/office/drawing/2010/main">
                <a:solidFill>
                  <a:srgbClr val="FFFFFF"/>
                </a:solidFill>
              </a14:hiddenFill>
            </a:ext>
          </a:extLst>
        </p:spPr>
      </p:pic>
      <p:sp>
        <p:nvSpPr>
          <p:cNvPr id="60" name="テキスト ボックス 59">
            <a:extLst>
              <a:ext uri="{FF2B5EF4-FFF2-40B4-BE49-F238E27FC236}">
                <a16:creationId xmlns:a16="http://schemas.microsoft.com/office/drawing/2014/main" id="{5BC97EF3-6590-4575-B2D7-C40D7C8CBE17}"/>
              </a:ext>
            </a:extLst>
          </p:cNvPr>
          <p:cNvSpPr txBox="1"/>
          <p:nvPr/>
        </p:nvSpPr>
        <p:spPr>
          <a:xfrm>
            <a:off x="4940178" y="561699"/>
            <a:ext cx="1957972" cy="369332"/>
          </a:xfrm>
          <a:prstGeom prst="rect">
            <a:avLst/>
          </a:prstGeom>
          <a:noFill/>
        </p:spPr>
        <p:txBody>
          <a:bodyPr wrap="none" rtlCol="0">
            <a:spAutoFit/>
          </a:bodyPr>
          <a:lstStyle/>
          <a:p>
            <a:r>
              <a:rPr kumimoji="1" lang="en-US" altLang="ja-JP" dirty="0"/>
              <a:t>Task-</a:t>
            </a:r>
            <a:r>
              <a:rPr kumimoji="1" lang="en-US" altLang="ja-JP" dirty="0" err="1"/>
              <a:t>priority.config</a:t>
            </a:r>
            <a:endParaRPr kumimoji="1" lang="en-US" altLang="ja-JP" dirty="0"/>
          </a:p>
        </p:txBody>
      </p:sp>
      <p:cxnSp>
        <p:nvCxnSpPr>
          <p:cNvPr id="61" name="コネクタ: 曲線 60">
            <a:extLst>
              <a:ext uri="{FF2B5EF4-FFF2-40B4-BE49-F238E27FC236}">
                <a16:creationId xmlns:a16="http://schemas.microsoft.com/office/drawing/2014/main" id="{DBDABA96-9FB7-4489-963B-3B80C893A581}"/>
              </a:ext>
            </a:extLst>
          </p:cNvPr>
          <p:cNvCxnSpPr>
            <a:cxnSpLocks/>
            <a:stCxn id="56" idx="3"/>
            <a:endCxn id="42" idx="3"/>
          </p:cNvCxnSpPr>
          <p:nvPr/>
        </p:nvCxnSpPr>
        <p:spPr>
          <a:xfrm flipH="1">
            <a:off x="5766960" y="1299867"/>
            <a:ext cx="242826" cy="1484586"/>
          </a:xfrm>
          <a:prstGeom prst="curvedConnector3">
            <a:avLst>
              <a:gd name="adj1" fmla="val -94141"/>
            </a:avLst>
          </a:prstGeom>
          <a:ln>
            <a:tailEnd type="arrow"/>
          </a:ln>
        </p:spPr>
        <p:style>
          <a:lnRef idx="2">
            <a:schemeClr val="accent1"/>
          </a:lnRef>
          <a:fillRef idx="0">
            <a:schemeClr val="accent1"/>
          </a:fillRef>
          <a:effectRef idx="1">
            <a:schemeClr val="accent1"/>
          </a:effectRef>
          <a:fontRef idx="minor">
            <a:schemeClr val="tx1"/>
          </a:fontRef>
        </p:style>
      </p:cxnSp>
      <p:sp>
        <p:nvSpPr>
          <p:cNvPr id="39" name="テキスト ボックス 38">
            <a:extLst>
              <a:ext uri="{FF2B5EF4-FFF2-40B4-BE49-F238E27FC236}">
                <a16:creationId xmlns:a16="http://schemas.microsoft.com/office/drawing/2014/main" id="{68486F70-2D34-46D8-B9C7-74686C8A2014}"/>
              </a:ext>
            </a:extLst>
          </p:cNvPr>
          <p:cNvSpPr txBox="1"/>
          <p:nvPr/>
        </p:nvSpPr>
        <p:spPr>
          <a:xfrm>
            <a:off x="2754388" y="3582318"/>
            <a:ext cx="1387431" cy="461665"/>
          </a:xfrm>
          <a:prstGeom prst="rect">
            <a:avLst/>
          </a:prstGeom>
          <a:noFill/>
        </p:spPr>
        <p:txBody>
          <a:bodyPr wrap="none" rtlCol="0">
            <a:spAutoFit/>
          </a:bodyPr>
          <a:lstStyle/>
          <a:p>
            <a:r>
              <a:rPr kumimoji="1" lang="en-US" altLang="ja-JP" sz="2400" dirty="0"/>
              <a:t>Simulator</a:t>
            </a:r>
            <a:endParaRPr kumimoji="1" lang="ja-JP" altLang="en-US" sz="2400" dirty="0"/>
          </a:p>
        </p:txBody>
      </p:sp>
      <p:pic>
        <p:nvPicPr>
          <p:cNvPr id="67" name="Picture 2" descr="書類・ドキュメントのアイコン04 | フリーのアイコンイラスト素材 icon-pit">
            <a:extLst>
              <a:ext uri="{FF2B5EF4-FFF2-40B4-BE49-F238E27FC236}">
                <a16:creationId xmlns:a16="http://schemas.microsoft.com/office/drawing/2014/main" id="{D616CEBD-1321-484B-9635-92D7B5A162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00069" y="905013"/>
            <a:ext cx="789708" cy="789708"/>
          </a:xfrm>
          <a:prstGeom prst="rect">
            <a:avLst/>
          </a:prstGeom>
          <a:noFill/>
          <a:extLst>
            <a:ext uri="{909E8E84-426E-40DD-AFC4-6F175D3DCCD1}">
              <a14:hiddenFill xmlns:a14="http://schemas.microsoft.com/office/drawing/2010/main">
                <a:solidFill>
                  <a:srgbClr val="FFFFFF"/>
                </a:solidFill>
              </a14:hiddenFill>
            </a:ext>
          </a:extLst>
        </p:spPr>
      </p:pic>
      <p:sp>
        <p:nvSpPr>
          <p:cNvPr id="68" name="テキスト ボックス 67">
            <a:extLst>
              <a:ext uri="{FF2B5EF4-FFF2-40B4-BE49-F238E27FC236}">
                <a16:creationId xmlns:a16="http://schemas.microsoft.com/office/drawing/2014/main" id="{FBE65E4F-D572-4F51-A027-B873727AECE5}"/>
              </a:ext>
            </a:extLst>
          </p:cNvPr>
          <p:cNvSpPr txBox="1"/>
          <p:nvPr/>
        </p:nvSpPr>
        <p:spPr>
          <a:xfrm>
            <a:off x="7106322" y="561699"/>
            <a:ext cx="1812740" cy="369332"/>
          </a:xfrm>
          <a:prstGeom prst="rect">
            <a:avLst/>
          </a:prstGeom>
          <a:noFill/>
        </p:spPr>
        <p:txBody>
          <a:bodyPr wrap="none" rtlCol="0">
            <a:spAutoFit/>
          </a:bodyPr>
          <a:lstStyle/>
          <a:p>
            <a:r>
              <a:rPr kumimoji="1" lang="en-US" altLang="ja-JP" dirty="0" err="1"/>
              <a:t>Simulation.config</a:t>
            </a:r>
            <a:endParaRPr kumimoji="1" lang="en-US" altLang="ja-JP" dirty="0"/>
          </a:p>
        </p:txBody>
      </p:sp>
      <p:cxnSp>
        <p:nvCxnSpPr>
          <p:cNvPr id="69" name="コネクタ: 曲線 68">
            <a:extLst>
              <a:ext uri="{FF2B5EF4-FFF2-40B4-BE49-F238E27FC236}">
                <a16:creationId xmlns:a16="http://schemas.microsoft.com/office/drawing/2014/main" id="{CF4017BC-BB95-43E0-BDD1-AF1E03F902B2}"/>
              </a:ext>
            </a:extLst>
          </p:cNvPr>
          <p:cNvCxnSpPr>
            <a:cxnSpLocks/>
            <a:stCxn id="67" idx="2"/>
            <a:endCxn id="80" idx="0"/>
          </p:cNvCxnSpPr>
          <p:nvPr/>
        </p:nvCxnSpPr>
        <p:spPr>
          <a:xfrm rot="5400000">
            <a:off x="7073861" y="2114009"/>
            <a:ext cx="840350" cy="1774"/>
          </a:xfrm>
          <a:prstGeom prst="curved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sp>
        <p:nvSpPr>
          <p:cNvPr id="76" name="四角形: 角を丸くする 75">
            <a:extLst>
              <a:ext uri="{FF2B5EF4-FFF2-40B4-BE49-F238E27FC236}">
                <a16:creationId xmlns:a16="http://schemas.microsoft.com/office/drawing/2014/main" id="{CE202A87-30BF-41EB-AC3D-DF7E45EE8F07}"/>
              </a:ext>
            </a:extLst>
          </p:cNvPr>
          <p:cNvSpPr/>
          <p:nvPr/>
        </p:nvSpPr>
        <p:spPr>
          <a:xfrm>
            <a:off x="4727250" y="1797315"/>
            <a:ext cx="1039091" cy="498763"/>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Robot</a:t>
            </a:r>
            <a:endParaRPr kumimoji="1" lang="ja-JP" altLang="en-US" dirty="0">
              <a:solidFill>
                <a:schemeClr val="tx1"/>
              </a:solidFill>
            </a:endParaRPr>
          </a:p>
        </p:txBody>
      </p:sp>
      <p:cxnSp>
        <p:nvCxnSpPr>
          <p:cNvPr id="77" name="コネクタ: 曲線 76">
            <a:extLst>
              <a:ext uri="{FF2B5EF4-FFF2-40B4-BE49-F238E27FC236}">
                <a16:creationId xmlns:a16="http://schemas.microsoft.com/office/drawing/2014/main" id="{F557A8E5-43D1-4D2D-9E22-DEC04ED945BC}"/>
              </a:ext>
            </a:extLst>
          </p:cNvPr>
          <p:cNvCxnSpPr>
            <a:cxnSpLocks/>
            <a:stCxn id="76" idx="2"/>
            <a:endCxn id="42" idx="0"/>
          </p:cNvCxnSpPr>
          <p:nvPr/>
        </p:nvCxnSpPr>
        <p:spPr>
          <a:xfrm rot="16200000" flipH="1">
            <a:off x="5127609" y="2415264"/>
            <a:ext cx="238993" cy="619"/>
          </a:xfrm>
          <a:prstGeom prst="curved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sp>
        <p:nvSpPr>
          <p:cNvPr id="80" name="四角形: 角を丸くする 79">
            <a:extLst>
              <a:ext uri="{FF2B5EF4-FFF2-40B4-BE49-F238E27FC236}">
                <a16:creationId xmlns:a16="http://schemas.microsoft.com/office/drawing/2014/main" id="{ED60F98A-152C-4E23-A2E4-F5A3A4B8160F}"/>
              </a:ext>
            </a:extLst>
          </p:cNvPr>
          <p:cNvSpPr/>
          <p:nvPr/>
        </p:nvSpPr>
        <p:spPr>
          <a:xfrm>
            <a:off x="6642394" y="2535071"/>
            <a:ext cx="1701510" cy="498763"/>
          </a:xfrm>
          <a:prstGeom prst="roundRect">
            <a:avLst/>
          </a:prstGeom>
          <a:solidFill>
            <a:srgbClr val="FFCC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Charge-station</a:t>
            </a:r>
            <a:endParaRPr kumimoji="1" lang="ja-JP" altLang="en-US" dirty="0">
              <a:solidFill>
                <a:schemeClr val="tx1"/>
              </a:solidFill>
            </a:endParaRPr>
          </a:p>
        </p:txBody>
      </p:sp>
      <p:pic>
        <p:nvPicPr>
          <p:cNvPr id="16" name="Picture 2" descr="書類・ドキュメントのアイコン04 | フリーのアイコンイラスト素材 icon-pit">
            <a:extLst>
              <a:ext uri="{FF2B5EF4-FFF2-40B4-BE49-F238E27FC236}">
                <a16:creationId xmlns:a16="http://schemas.microsoft.com/office/drawing/2014/main" id="{20A835FB-639B-44F7-AD03-2105B8A304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033" y="2948159"/>
            <a:ext cx="789708" cy="789708"/>
          </a:xfrm>
          <a:prstGeom prst="rect">
            <a:avLst/>
          </a:prstGeom>
          <a:noFill/>
          <a:extLst>
            <a:ext uri="{909E8E84-426E-40DD-AFC4-6F175D3DCCD1}">
              <a14:hiddenFill xmlns:a14="http://schemas.microsoft.com/office/drawing/2010/main">
                <a:solidFill>
                  <a:srgbClr val="FFFFFF"/>
                </a:solidFill>
              </a14:hiddenFill>
            </a:ext>
          </a:extLst>
        </p:spPr>
      </p:pic>
      <p:sp>
        <p:nvSpPr>
          <p:cNvPr id="17" name="テキスト ボックス 16">
            <a:extLst>
              <a:ext uri="{FF2B5EF4-FFF2-40B4-BE49-F238E27FC236}">
                <a16:creationId xmlns:a16="http://schemas.microsoft.com/office/drawing/2014/main" id="{093116C7-77B6-4B4D-BB57-41A474A93FAB}"/>
              </a:ext>
            </a:extLst>
          </p:cNvPr>
          <p:cNvSpPr txBox="1"/>
          <p:nvPr/>
        </p:nvSpPr>
        <p:spPr>
          <a:xfrm>
            <a:off x="382699" y="3617873"/>
            <a:ext cx="2045688" cy="369332"/>
          </a:xfrm>
          <a:prstGeom prst="rect">
            <a:avLst/>
          </a:prstGeom>
          <a:noFill/>
        </p:spPr>
        <p:txBody>
          <a:bodyPr wrap="none" rtlCol="0">
            <a:spAutoFit/>
          </a:bodyPr>
          <a:lstStyle/>
          <a:p>
            <a:r>
              <a:rPr kumimoji="1" lang="en-US" altLang="ja-JP" dirty="0"/>
              <a:t>Risk-</a:t>
            </a:r>
            <a:r>
              <a:rPr kumimoji="1" lang="en-US" altLang="ja-JP" dirty="0" err="1"/>
              <a:t>scenario.config</a:t>
            </a:r>
            <a:endParaRPr kumimoji="1" lang="en-US" altLang="ja-JP" dirty="0"/>
          </a:p>
        </p:txBody>
      </p:sp>
      <p:sp>
        <p:nvSpPr>
          <p:cNvPr id="2" name="楕円 1">
            <a:extLst>
              <a:ext uri="{FF2B5EF4-FFF2-40B4-BE49-F238E27FC236}">
                <a16:creationId xmlns:a16="http://schemas.microsoft.com/office/drawing/2014/main" id="{84F1CC08-4625-4A4B-B229-78B4DC2855E8}"/>
              </a:ext>
            </a:extLst>
          </p:cNvPr>
          <p:cNvSpPr/>
          <p:nvPr/>
        </p:nvSpPr>
        <p:spPr>
          <a:xfrm>
            <a:off x="5246441" y="5000242"/>
            <a:ext cx="288000" cy="2880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テキスト ボックス 19">
            <a:extLst>
              <a:ext uri="{FF2B5EF4-FFF2-40B4-BE49-F238E27FC236}">
                <a16:creationId xmlns:a16="http://schemas.microsoft.com/office/drawing/2014/main" id="{D1726ECB-30A6-437F-A4A4-C356410C69D0}"/>
              </a:ext>
            </a:extLst>
          </p:cNvPr>
          <p:cNvSpPr txBox="1"/>
          <p:nvPr/>
        </p:nvSpPr>
        <p:spPr>
          <a:xfrm>
            <a:off x="5279549" y="5168601"/>
            <a:ext cx="1860593" cy="369332"/>
          </a:xfrm>
          <a:prstGeom prst="rect">
            <a:avLst/>
          </a:prstGeom>
          <a:noFill/>
        </p:spPr>
        <p:txBody>
          <a:bodyPr wrap="square">
            <a:spAutoFit/>
          </a:bodyPr>
          <a:lstStyle/>
          <a:p>
            <a:pPr algn="ctr"/>
            <a:r>
              <a:rPr kumimoji="1" lang="en-US" altLang="ja-JP" dirty="0">
                <a:solidFill>
                  <a:schemeClr val="tx1"/>
                </a:solidFill>
              </a:rPr>
              <a:t>Charge-station</a:t>
            </a:r>
            <a:endParaRPr kumimoji="1" lang="ja-JP" altLang="en-US" dirty="0">
              <a:solidFill>
                <a:schemeClr val="tx1"/>
              </a:solidFill>
            </a:endParaRPr>
          </a:p>
        </p:txBody>
      </p:sp>
      <p:sp>
        <p:nvSpPr>
          <p:cNvPr id="10" name="矢印: 下 9">
            <a:extLst>
              <a:ext uri="{FF2B5EF4-FFF2-40B4-BE49-F238E27FC236}">
                <a16:creationId xmlns:a16="http://schemas.microsoft.com/office/drawing/2014/main" id="{CB4531F1-3FF2-4EA3-A912-604860A9957C}"/>
              </a:ext>
            </a:extLst>
          </p:cNvPr>
          <p:cNvSpPr/>
          <p:nvPr/>
        </p:nvSpPr>
        <p:spPr>
          <a:xfrm>
            <a:off x="4571999" y="3126297"/>
            <a:ext cx="1513163" cy="2280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楕円 11">
            <a:extLst>
              <a:ext uri="{FF2B5EF4-FFF2-40B4-BE49-F238E27FC236}">
                <a16:creationId xmlns:a16="http://schemas.microsoft.com/office/drawing/2014/main" id="{F8F46025-60A3-4378-800C-01F136177CBA}"/>
              </a:ext>
            </a:extLst>
          </p:cNvPr>
          <p:cNvSpPr/>
          <p:nvPr/>
        </p:nvSpPr>
        <p:spPr>
          <a:xfrm rot="20365265">
            <a:off x="2880492" y="4073845"/>
            <a:ext cx="924791" cy="1061444"/>
          </a:xfrm>
          <a:prstGeom prst="ellipse">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楕円 30">
            <a:extLst>
              <a:ext uri="{FF2B5EF4-FFF2-40B4-BE49-F238E27FC236}">
                <a16:creationId xmlns:a16="http://schemas.microsoft.com/office/drawing/2014/main" id="{960AF0D8-C97E-4FFF-A485-A0698E3E69ED}"/>
              </a:ext>
            </a:extLst>
          </p:cNvPr>
          <p:cNvSpPr/>
          <p:nvPr/>
        </p:nvSpPr>
        <p:spPr>
          <a:xfrm rot="2182362">
            <a:off x="6744467" y="3781692"/>
            <a:ext cx="924791" cy="1061444"/>
          </a:xfrm>
          <a:prstGeom prst="ellipse">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楕円 31">
            <a:extLst>
              <a:ext uri="{FF2B5EF4-FFF2-40B4-BE49-F238E27FC236}">
                <a16:creationId xmlns:a16="http://schemas.microsoft.com/office/drawing/2014/main" id="{08DA6BA3-A1E9-4D2D-9701-C19F4E053A30}"/>
              </a:ext>
            </a:extLst>
          </p:cNvPr>
          <p:cNvSpPr/>
          <p:nvPr/>
        </p:nvSpPr>
        <p:spPr>
          <a:xfrm rot="2182362">
            <a:off x="3973459" y="5349607"/>
            <a:ext cx="924791" cy="1061444"/>
          </a:xfrm>
          <a:prstGeom prst="ellipse">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テキスト ボックス 32">
            <a:extLst>
              <a:ext uri="{FF2B5EF4-FFF2-40B4-BE49-F238E27FC236}">
                <a16:creationId xmlns:a16="http://schemas.microsoft.com/office/drawing/2014/main" id="{5F93AB17-0BD1-4C37-872C-4A11708A0151}"/>
              </a:ext>
            </a:extLst>
          </p:cNvPr>
          <p:cNvSpPr txBox="1"/>
          <p:nvPr/>
        </p:nvSpPr>
        <p:spPr>
          <a:xfrm>
            <a:off x="6654756" y="4771798"/>
            <a:ext cx="1860593" cy="369332"/>
          </a:xfrm>
          <a:prstGeom prst="rect">
            <a:avLst/>
          </a:prstGeom>
          <a:noFill/>
        </p:spPr>
        <p:txBody>
          <a:bodyPr wrap="square">
            <a:spAutoFit/>
          </a:bodyPr>
          <a:lstStyle/>
          <a:p>
            <a:pPr algn="ctr"/>
            <a:r>
              <a:rPr kumimoji="1" lang="en-US" altLang="ja-JP" dirty="0">
                <a:solidFill>
                  <a:schemeClr val="tx1"/>
                </a:solidFill>
              </a:rPr>
              <a:t>Work-place B</a:t>
            </a:r>
            <a:endParaRPr kumimoji="1" lang="ja-JP" altLang="en-US" dirty="0">
              <a:solidFill>
                <a:schemeClr val="tx1"/>
              </a:solidFill>
            </a:endParaRPr>
          </a:p>
        </p:txBody>
      </p:sp>
      <p:sp>
        <p:nvSpPr>
          <p:cNvPr id="34" name="テキスト ボックス 33">
            <a:extLst>
              <a:ext uri="{FF2B5EF4-FFF2-40B4-BE49-F238E27FC236}">
                <a16:creationId xmlns:a16="http://schemas.microsoft.com/office/drawing/2014/main" id="{1BD27CE2-3815-483C-BF76-9D95EEA2C153}"/>
              </a:ext>
            </a:extLst>
          </p:cNvPr>
          <p:cNvSpPr txBox="1"/>
          <p:nvPr/>
        </p:nvSpPr>
        <p:spPr>
          <a:xfrm>
            <a:off x="2517806" y="5079288"/>
            <a:ext cx="1860593" cy="369332"/>
          </a:xfrm>
          <a:prstGeom prst="rect">
            <a:avLst/>
          </a:prstGeom>
          <a:noFill/>
        </p:spPr>
        <p:txBody>
          <a:bodyPr wrap="square">
            <a:spAutoFit/>
          </a:bodyPr>
          <a:lstStyle/>
          <a:p>
            <a:pPr algn="ctr"/>
            <a:r>
              <a:rPr kumimoji="1" lang="en-US" altLang="ja-JP" dirty="0">
                <a:solidFill>
                  <a:schemeClr val="tx1"/>
                </a:solidFill>
              </a:rPr>
              <a:t>Work-place A</a:t>
            </a:r>
            <a:endParaRPr kumimoji="1" lang="ja-JP" altLang="en-US" dirty="0">
              <a:solidFill>
                <a:schemeClr val="tx1"/>
              </a:solidFill>
            </a:endParaRPr>
          </a:p>
        </p:txBody>
      </p:sp>
      <p:sp>
        <p:nvSpPr>
          <p:cNvPr id="35" name="テキスト ボックス 34">
            <a:extLst>
              <a:ext uri="{FF2B5EF4-FFF2-40B4-BE49-F238E27FC236}">
                <a16:creationId xmlns:a16="http://schemas.microsoft.com/office/drawing/2014/main" id="{760FD9F4-F319-47D8-8867-BE2AE31230B5}"/>
              </a:ext>
            </a:extLst>
          </p:cNvPr>
          <p:cNvSpPr txBox="1"/>
          <p:nvPr/>
        </p:nvSpPr>
        <p:spPr>
          <a:xfrm>
            <a:off x="4604144" y="5978902"/>
            <a:ext cx="1860593" cy="369332"/>
          </a:xfrm>
          <a:prstGeom prst="rect">
            <a:avLst/>
          </a:prstGeom>
          <a:noFill/>
        </p:spPr>
        <p:txBody>
          <a:bodyPr wrap="square">
            <a:spAutoFit/>
          </a:bodyPr>
          <a:lstStyle/>
          <a:p>
            <a:pPr algn="ctr"/>
            <a:r>
              <a:rPr kumimoji="1" lang="en-US" altLang="ja-JP" dirty="0">
                <a:solidFill>
                  <a:schemeClr val="tx1"/>
                </a:solidFill>
              </a:rPr>
              <a:t>Work-place C</a:t>
            </a:r>
            <a:endParaRPr kumimoji="1" lang="ja-JP" altLang="en-US" dirty="0">
              <a:solidFill>
                <a:schemeClr val="tx1"/>
              </a:solidFill>
            </a:endParaRPr>
          </a:p>
        </p:txBody>
      </p:sp>
      <p:grpSp>
        <p:nvGrpSpPr>
          <p:cNvPr id="19" name="グループ化 18">
            <a:extLst>
              <a:ext uri="{FF2B5EF4-FFF2-40B4-BE49-F238E27FC236}">
                <a16:creationId xmlns:a16="http://schemas.microsoft.com/office/drawing/2014/main" id="{F3CEE0B1-CEC9-4B7A-955A-759FA23C7F4C}"/>
              </a:ext>
            </a:extLst>
          </p:cNvPr>
          <p:cNvGrpSpPr/>
          <p:nvPr/>
        </p:nvGrpSpPr>
        <p:grpSpPr>
          <a:xfrm>
            <a:off x="4660733" y="4008208"/>
            <a:ext cx="429941" cy="219320"/>
            <a:chOff x="4660733" y="4008208"/>
            <a:chExt cx="429941" cy="219320"/>
          </a:xfrm>
        </p:grpSpPr>
        <p:sp>
          <p:nvSpPr>
            <p:cNvPr id="13" name="六角形 12">
              <a:extLst>
                <a:ext uri="{FF2B5EF4-FFF2-40B4-BE49-F238E27FC236}">
                  <a16:creationId xmlns:a16="http://schemas.microsoft.com/office/drawing/2014/main" id="{817717B9-6AC0-4108-8407-4715528EED03}"/>
                </a:ext>
              </a:extLst>
            </p:cNvPr>
            <p:cNvSpPr/>
            <p:nvPr/>
          </p:nvSpPr>
          <p:spPr>
            <a:xfrm>
              <a:off x="4752483" y="4008208"/>
              <a:ext cx="249700" cy="219320"/>
            </a:xfrm>
            <a:prstGeom prst="hexagon">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8" name="グループ化 17">
              <a:extLst>
                <a:ext uri="{FF2B5EF4-FFF2-40B4-BE49-F238E27FC236}">
                  <a16:creationId xmlns:a16="http://schemas.microsoft.com/office/drawing/2014/main" id="{D06DA411-7BF6-4477-9126-F286A07235D4}"/>
                </a:ext>
              </a:extLst>
            </p:cNvPr>
            <p:cNvGrpSpPr/>
            <p:nvPr/>
          </p:nvGrpSpPr>
          <p:grpSpPr>
            <a:xfrm rot="21154170">
              <a:off x="4660733" y="4103688"/>
              <a:ext cx="57317" cy="108743"/>
              <a:chOff x="4667083" y="4081463"/>
              <a:chExt cx="57317" cy="108743"/>
            </a:xfrm>
          </p:grpSpPr>
          <p:sp>
            <p:nvSpPr>
              <p:cNvPr id="15" name="フリーフォーム: 図形 14">
                <a:extLst>
                  <a:ext uri="{FF2B5EF4-FFF2-40B4-BE49-F238E27FC236}">
                    <a16:creationId xmlns:a16="http://schemas.microsoft.com/office/drawing/2014/main" id="{8B7ECCBD-DDFF-4A2C-ABE3-4D19B3437D68}"/>
                  </a:ext>
                </a:extLst>
              </p:cNvPr>
              <p:cNvSpPr/>
              <p:nvPr/>
            </p:nvSpPr>
            <p:spPr>
              <a:xfrm>
                <a:off x="4698833" y="4081463"/>
                <a:ext cx="25567" cy="102393"/>
              </a:xfrm>
              <a:custGeom>
                <a:avLst/>
                <a:gdLst>
                  <a:gd name="connsiteX0" fmla="*/ 14699 w 33749"/>
                  <a:gd name="connsiteY0" fmla="*/ 0 h 102393"/>
                  <a:gd name="connsiteX1" fmla="*/ 412 w 33749"/>
                  <a:gd name="connsiteY1" fmla="*/ 59531 h 102393"/>
                  <a:gd name="connsiteX2" fmla="*/ 28987 w 33749"/>
                  <a:gd name="connsiteY2" fmla="*/ 95250 h 102393"/>
                  <a:gd name="connsiteX3" fmla="*/ 28987 w 33749"/>
                  <a:gd name="connsiteY3" fmla="*/ 95250 h 102393"/>
                  <a:gd name="connsiteX4" fmla="*/ 33749 w 33749"/>
                  <a:gd name="connsiteY4" fmla="*/ 102393 h 102393"/>
                  <a:gd name="connsiteX0" fmla="*/ 6517 w 25567"/>
                  <a:gd name="connsiteY0" fmla="*/ 0 h 102393"/>
                  <a:gd name="connsiteX1" fmla="*/ 1755 w 25567"/>
                  <a:gd name="connsiteY1" fmla="*/ 59531 h 102393"/>
                  <a:gd name="connsiteX2" fmla="*/ 20805 w 25567"/>
                  <a:gd name="connsiteY2" fmla="*/ 95250 h 102393"/>
                  <a:gd name="connsiteX3" fmla="*/ 20805 w 25567"/>
                  <a:gd name="connsiteY3" fmla="*/ 95250 h 102393"/>
                  <a:gd name="connsiteX4" fmla="*/ 25567 w 25567"/>
                  <a:gd name="connsiteY4" fmla="*/ 102393 h 1023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67" h="102393">
                    <a:moveTo>
                      <a:pt x="6517" y="0"/>
                    </a:moveTo>
                    <a:cubicBezTo>
                      <a:pt x="-1817" y="21828"/>
                      <a:pt x="-626" y="43656"/>
                      <a:pt x="1755" y="59531"/>
                    </a:cubicBezTo>
                    <a:cubicBezTo>
                      <a:pt x="4136" y="75406"/>
                      <a:pt x="20805" y="95250"/>
                      <a:pt x="20805" y="95250"/>
                    </a:cubicBezTo>
                    <a:lnTo>
                      <a:pt x="20805" y="95250"/>
                    </a:lnTo>
                    <a:lnTo>
                      <a:pt x="25567" y="102393"/>
                    </a:lnTo>
                  </a:path>
                </a:pathLst>
              </a:custGeom>
              <a:noFill/>
              <a:ln>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フリーフォーム: 図形 43">
                <a:extLst>
                  <a:ext uri="{FF2B5EF4-FFF2-40B4-BE49-F238E27FC236}">
                    <a16:creationId xmlns:a16="http://schemas.microsoft.com/office/drawing/2014/main" id="{09E53542-0279-4DBB-B30F-F937768B8147}"/>
                  </a:ext>
                </a:extLst>
              </p:cNvPr>
              <p:cNvSpPr/>
              <p:nvPr/>
            </p:nvSpPr>
            <p:spPr>
              <a:xfrm>
                <a:off x="4667083" y="4087813"/>
                <a:ext cx="25567" cy="102393"/>
              </a:xfrm>
              <a:custGeom>
                <a:avLst/>
                <a:gdLst>
                  <a:gd name="connsiteX0" fmla="*/ 14699 w 33749"/>
                  <a:gd name="connsiteY0" fmla="*/ 0 h 102393"/>
                  <a:gd name="connsiteX1" fmla="*/ 412 w 33749"/>
                  <a:gd name="connsiteY1" fmla="*/ 59531 h 102393"/>
                  <a:gd name="connsiteX2" fmla="*/ 28987 w 33749"/>
                  <a:gd name="connsiteY2" fmla="*/ 95250 h 102393"/>
                  <a:gd name="connsiteX3" fmla="*/ 28987 w 33749"/>
                  <a:gd name="connsiteY3" fmla="*/ 95250 h 102393"/>
                  <a:gd name="connsiteX4" fmla="*/ 33749 w 33749"/>
                  <a:gd name="connsiteY4" fmla="*/ 102393 h 102393"/>
                  <a:gd name="connsiteX0" fmla="*/ 6517 w 25567"/>
                  <a:gd name="connsiteY0" fmla="*/ 0 h 102393"/>
                  <a:gd name="connsiteX1" fmla="*/ 1755 w 25567"/>
                  <a:gd name="connsiteY1" fmla="*/ 59531 h 102393"/>
                  <a:gd name="connsiteX2" fmla="*/ 20805 w 25567"/>
                  <a:gd name="connsiteY2" fmla="*/ 95250 h 102393"/>
                  <a:gd name="connsiteX3" fmla="*/ 20805 w 25567"/>
                  <a:gd name="connsiteY3" fmla="*/ 95250 h 102393"/>
                  <a:gd name="connsiteX4" fmla="*/ 25567 w 25567"/>
                  <a:gd name="connsiteY4" fmla="*/ 102393 h 1023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67" h="102393">
                    <a:moveTo>
                      <a:pt x="6517" y="0"/>
                    </a:moveTo>
                    <a:cubicBezTo>
                      <a:pt x="-1817" y="21828"/>
                      <a:pt x="-626" y="43656"/>
                      <a:pt x="1755" y="59531"/>
                    </a:cubicBezTo>
                    <a:cubicBezTo>
                      <a:pt x="4136" y="75406"/>
                      <a:pt x="20805" y="95250"/>
                      <a:pt x="20805" y="95250"/>
                    </a:cubicBezTo>
                    <a:lnTo>
                      <a:pt x="20805" y="95250"/>
                    </a:lnTo>
                    <a:lnTo>
                      <a:pt x="25567" y="102393"/>
                    </a:lnTo>
                  </a:path>
                </a:pathLst>
              </a:custGeom>
              <a:noFill/>
              <a:ln>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48" name="グループ化 47">
              <a:extLst>
                <a:ext uri="{FF2B5EF4-FFF2-40B4-BE49-F238E27FC236}">
                  <a16:creationId xmlns:a16="http://schemas.microsoft.com/office/drawing/2014/main" id="{41410C51-2356-4E89-B139-27E60DD7867D}"/>
                </a:ext>
              </a:extLst>
            </p:cNvPr>
            <p:cNvGrpSpPr/>
            <p:nvPr/>
          </p:nvGrpSpPr>
          <p:grpSpPr>
            <a:xfrm rot="10209708">
              <a:off x="5033357" y="4012305"/>
              <a:ext cx="57317" cy="108743"/>
              <a:chOff x="4667083" y="4081463"/>
              <a:chExt cx="57317" cy="108743"/>
            </a:xfrm>
          </p:grpSpPr>
          <p:sp>
            <p:nvSpPr>
              <p:cNvPr id="49" name="フリーフォーム: 図形 48">
                <a:extLst>
                  <a:ext uri="{FF2B5EF4-FFF2-40B4-BE49-F238E27FC236}">
                    <a16:creationId xmlns:a16="http://schemas.microsoft.com/office/drawing/2014/main" id="{0CEE476C-87FB-4413-9BE1-BE6023841740}"/>
                  </a:ext>
                </a:extLst>
              </p:cNvPr>
              <p:cNvSpPr/>
              <p:nvPr/>
            </p:nvSpPr>
            <p:spPr>
              <a:xfrm>
                <a:off x="4698833" y="4081463"/>
                <a:ext cx="25567" cy="102393"/>
              </a:xfrm>
              <a:custGeom>
                <a:avLst/>
                <a:gdLst>
                  <a:gd name="connsiteX0" fmla="*/ 14699 w 33749"/>
                  <a:gd name="connsiteY0" fmla="*/ 0 h 102393"/>
                  <a:gd name="connsiteX1" fmla="*/ 412 w 33749"/>
                  <a:gd name="connsiteY1" fmla="*/ 59531 h 102393"/>
                  <a:gd name="connsiteX2" fmla="*/ 28987 w 33749"/>
                  <a:gd name="connsiteY2" fmla="*/ 95250 h 102393"/>
                  <a:gd name="connsiteX3" fmla="*/ 28987 w 33749"/>
                  <a:gd name="connsiteY3" fmla="*/ 95250 h 102393"/>
                  <a:gd name="connsiteX4" fmla="*/ 33749 w 33749"/>
                  <a:gd name="connsiteY4" fmla="*/ 102393 h 102393"/>
                  <a:gd name="connsiteX0" fmla="*/ 6517 w 25567"/>
                  <a:gd name="connsiteY0" fmla="*/ 0 h 102393"/>
                  <a:gd name="connsiteX1" fmla="*/ 1755 w 25567"/>
                  <a:gd name="connsiteY1" fmla="*/ 59531 h 102393"/>
                  <a:gd name="connsiteX2" fmla="*/ 20805 w 25567"/>
                  <a:gd name="connsiteY2" fmla="*/ 95250 h 102393"/>
                  <a:gd name="connsiteX3" fmla="*/ 20805 w 25567"/>
                  <a:gd name="connsiteY3" fmla="*/ 95250 h 102393"/>
                  <a:gd name="connsiteX4" fmla="*/ 25567 w 25567"/>
                  <a:gd name="connsiteY4" fmla="*/ 102393 h 1023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67" h="102393">
                    <a:moveTo>
                      <a:pt x="6517" y="0"/>
                    </a:moveTo>
                    <a:cubicBezTo>
                      <a:pt x="-1817" y="21828"/>
                      <a:pt x="-626" y="43656"/>
                      <a:pt x="1755" y="59531"/>
                    </a:cubicBezTo>
                    <a:cubicBezTo>
                      <a:pt x="4136" y="75406"/>
                      <a:pt x="20805" y="95250"/>
                      <a:pt x="20805" y="95250"/>
                    </a:cubicBezTo>
                    <a:lnTo>
                      <a:pt x="20805" y="95250"/>
                    </a:lnTo>
                    <a:lnTo>
                      <a:pt x="25567" y="102393"/>
                    </a:lnTo>
                  </a:path>
                </a:pathLst>
              </a:custGeom>
              <a:noFill/>
              <a:ln>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フリーフォーム: 図形 49">
                <a:extLst>
                  <a:ext uri="{FF2B5EF4-FFF2-40B4-BE49-F238E27FC236}">
                    <a16:creationId xmlns:a16="http://schemas.microsoft.com/office/drawing/2014/main" id="{85B09F61-4BD4-4231-B1FF-E99E866B7752}"/>
                  </a:ext>
                </a:extLst>
              </p:cNvPr>
              <p:cNvSpPr/>
              <p:nvPr/>
            </p:nvSpPr>
            <p:spPr>
              <a:xfrm>
                <a:off x="4667083" y="4087813"/>
                <a:ext cx="25567" cy="102393"/>
              </a:xfrm>
              <a:custGeom>
                <a:avLst/>
                <a:gdLst>
                  <a:gd name="connsiteX0" fmla="*/ 14699 w 33749"/>
                  <a:gd name="connsiteY0" fmla="*/ 0 h 102393"/>
                  <a:gd name="connsiteX1" fmla="*/ 412 w 33749"/>
                  <a:gd name="connsiteY1" fmla="*/ 59531 h 102393"/>
                  <a:gd name="connsiteX2" fmla="*/ 28987 w 33749"/>
                  <a:gd name="connsiteY2" fmla="*/ 95250 h 102393"/>
                  <a:gd name="connsiteX3" fmla="*/ 28987 w 33749"/>
                  <a:gd name="connsiteY3" fmla="*/ 95250 h 102393"/>
                  <a:gd name="connsiteX4" fmla="*/ 33749 w 33749"/>
                  <a:gd name="connsiteY4" fmla="*/ 102393 h 102393"/>
                  <a:gd name="connsiteX0" fmla="*/ 6517 w 25567"/>
                  <a:gd name="connsiteY0" fmla="*/ 0 h 102393"/>
                  <a:gd name="connsiteX1" fmla="*/ 1755 w 25567"/>
                  <a:gd name="connsiteY1" fmla="*/ 59531 h 102393"/>
                  <a:gd name="connsiteX2" fmla="*/ 20805 w 25567"/>
                  <a:gd name="connsiteY2" fmla="*/ 95250 h 102393"/>
                  <a:gd name="connsiteX3" fmla="*/ 20805 w 25567"/>
                  <a:gd name="connsiteY3" fmla="*/ 95250 h 102393"/>
                  <a:gd name="connsiteX4" fmla="*/ 25567 w 25567"/>
                  <a:gd name="connsiteY4" fmla="*/ 102393 h 1023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67" h="102393">
                    <a:moveTo>
                      <a:pt x="6517" y="0"/>
                    </a:moveTo>
                    <a:cubicBezTo>
                      <a:pt x="-1817" y="21828"/>
                      <a:pt x="-626" y="43656"/>
                      <a:pt x="1755" y="59531"/>
                    </a:cubicBezTo>
                    <a:cubicBezTo>
                      <a:pt x="4136" y="75406"/>
                      <a:pt x="20805" y="95250"/>
                      <a:pt x="20805" y="95250"/>
                    </a:cubicBezTo>
                    <a:lnTo>
                      <a:pt x="20805" y="95250"/>
                    </a:lnTo>
                    <a:lnTo>
                      <a:pt x="25567" y="102393"/>
                    </a:lnTo>
                  </a:path>
                </a:pathLst>
              </a:custGeom>
              <a:noFill/>
              <a:ln>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grpSp>
        <p:nvGrpSpPr>
          <p:cNvPr id="51" name="グループ化 50">
            <a:extLst>
              <a:ext uri="{FF2B5EF4-FFF2-40B4-BE49-F238E27FC236}">
                <a16:creationId xmlns:a16="http://schemas.microsoft.com/office/drawing/2014/main" id="{71A18C96-E152-4905-90A4-E3BEB70B7181}"/>
              </a:ext>
            </a:extLst>
          </p:cNvPr>
          <p:cNvGrpSpPr/>
          <p:nvPr/>
        </p:nvGrpSpPr>
        <p:grpSpPr>
          <a:xfrm rot="936015">
            <a:off x="4174441" y="4700559"/>
            <a:ext cx="429941" cy="219320"/>
            <a:chOff x="4660733" y="4008208"/>
            <a:chExt cx="429941" cy="219320"/>
          </a:xfrm>
        </p:grpSpPr>
        <p:sp>
          <p:nvSpPr>
            <p:cNvPr id="52" name="六角形 51">
              <a:extLst>
                <a:ext uri="{FF2B5EF4-FFF2-40B4-BE49-F238E27FC236}">
                  <a16:creationId xmlns:a16="http://schemas.microsoft.com/office/drawing/2014/main" id="{FBC52BE1-08C4-4ABA-8E60-22D8E1A8703D}"/>
                </a:ext>
              </a:extLst>
            </p:cNvPr>
            <p:cNvSpPr/>
            <p:nvPr/>
          </p:nvSpPr>
          <p:spPr>
            <a:xfrm>
              <a:off x="4752483" y="4008208"/>
              <a:ext cx="249700" cy="219320"/>
            </a:xfrm>
            <a:prstGeom prst="hexagon">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53" name="グループ化 52">
              <a:extLst>
                <a:ext uri="{FF2B5EF4-FFF2-40B4-BE49-F238E27FC236}">
                  <a16:creationId xmlns:a16="http://schemas.microsoft.com/office/drawing/2014/main" id="{38BE7A5F-3CA3-4D35-B6D1-02BE44B13F22}"/>
                </a:ext>
              </a:extLst>
            </p:cNvPr>
            <p:cNvGrpSpPr/>
            <p:nvPr/>
          </p:nvGrpSpPr>
          <p:grpSpPr>
            <a:xfrm rot="21154170">
              <a:off x="4660733" y="4103688"/>
              <a:ext cx="57317" cy="108743"/>
              <a:chOff x="4667083" y="4081463"/>
              <a:chExt cx="57317" cy="108743"/>
            </a:xfrm>
          </p:grpSpPr>
          <p:sp>
            <p:nvSpPr>
              <p:cNvPr id="58" name="フリーフォーム: 図形 57">
                <a:extLst>
                  <a:ext uri="{FF2B5EF4-FFF2-40B4-BE49-F238E27FC236}">
                    <a16:creationId xmlns:a16="http://schemas.microsoft.com/office/drawing/2014/main" id="{450F4361-0933-4CB4-A0C8-76D6BA9C01DD}"/>
                  </a:ext>
                </a:extLst>
              </p:cNvPr>
              <p:cNvSpPr/>
              <p:nvPr/>
            </p:nvSpPr>
            <p:spPr>
              <a:xfrm>
                <a:off x="4698833" y="4081463"/>
                <a:ext cx="25567" cy="102393"/>
              </a:xfrm>
              <a:custGeom>
                <a:avLst/>
                <a:gdLst>
                  <a:gd name="connsiteX0" fmla="*/ 14699 w 33749"/>
                  <a:gd name="connsiteY0" fmla="*/ 0 h 102393"/>
                  <a:gd name="connsiteX1" fmla="*/ 412 w 33749"/>
                  <a:gd name="connsiteY1" fmla="*/ 59531 h 102393"/>
                  <a:gd name="connsiteX2" fmla="*/ 28987 w 33749"/>
                  <a:gd name="connsiteY2" fmla="*/ 95250 h 102393"/>
                  <a:gd name="connsiteX3" fmla="*/ 28987 w 33749"/>
                  <a:gd name="connsiteY3" fmla="*/ 95250 h 102393"/>
                  <a:gd name="connsiteX4" fmla="*/ 33749 w 33749"/>
                  <a:gd name="connsiteY4" fmla="*/ 102393 h 102393"/>
                  <a:gd name="connsiteX0" fmla="*/ 6517 w 25567"/>
                  <a:gd name="connsiteY0" fmla="*/ 0 h 102393"/>
                  <a:gd name="connsiteX1" fmla="*/ 1755 w 25567"/>
                  <a:gd name="connsiteY1" fmla="*/ 59531 h 102393"/>
                  <a:gd name="connsiteX2" fmla="*/ 20805 w 25567"/>
                  <a:gd name="connsiteY2" fmla="*/ 95250 h 102393"/>
                  <a:gd name="connsiteX3" fmla="*/ 20805 w 25567"/>
                  <a:gd name="connsiteY3" fmla="*/ 95250 h 102393"/>
                  <a:gd name="connsiteX4" fmla="*/ 25567 w 25567"/>
                  <a:gd name="connsiteY4" fmla="*/ 102393 h 1023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67" h="102393">
                    <a:moveTo>
                      <a:pt x="6517" y="0"/>
                    </a:moveTo>
                    <a:cubicBezTo>
                      <a:pt x="-1817" y="21828"/>
                      <a:pt x="-626" y="43656"/>
                      <a:pt x="1755" y="59531"/>
                    </a:cubicBezTo>
                    <a:cubicBezTo>
                      <a:pt x="4136" y="75406"/>
                      <a:pt x="20805" y="95250"/>
                      <a:pt x="20805" y="95250"/>
                    </a:cubicBezTo>
                    <a:lnTo>
                      <a:pt x="20805" y="95250"/>
                    </a:lnTo>
                    <a:lnTo>
                      <a:pt x="25567" y="102393"/>
                    </a:lnTo>
                  </a:path>
                </a:pathLst>
              </a:custGeom>
              <a:noFill/>
              <a:ln>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フリーフォーム: 図形 58">
                <a:extLst>
                  <a:ext uri="{FF2B5EF4-FFF2-40B4-BE49-F238E27FC236}">
                    <a16:creationId xmlns:a16="http://schemas.microsoft.com/office/drawing/2014/main" id="{8D07457B-E0BB-4AFC-B6D8-EACF9A11B137}"/>
                  </a:ext>
                </a:extLst>
              </p:cNvPr>
              <p:cNvSpPr/>
              <p:nvPr/>
            </p:nvSpPr>
            <p:spPr>
              <a:xfrm>
                <a:off x="4667083" y="4087813"/>
                <a:ext cx="25567" cy="102393"/>
              </a:xfrm>
              <a:custGeom>
                <a:avLst/>
                <a:gdLst>
                  <a:gd name="connsiteX0" fmla="*/ 14699 w 33749"/>
                  <a:gd name="connsiteY0" fmla="*/ 0 h 102393"/>
                  <a:gd name="connsiteX1" fmla="*/ 412 w 33749"/>
                  <a:gd name="connsiteY1" fmla="*/ 59531 h 102393"/>
                  <a:gd name="connsiteX2" fmla="*/ 28987 w 33749"/>
                  <a:gd name="connsiteY2" fmla="*/ 95250 h 102393"/>
                  <a:gd name="connsiteX3" fmla="*/ 28987 w 33749"/>
                  <a:gd name="connsiteY3" fmla="*/ 95250 h 102393"/>
                  <a:gd name="connsiteX4" fmla="*/ 33749 w 33749"/>
                  <a:gd name="connsiteY4" fmla="*/ 102393 h 102393"/>
                  <a:gd name="connsiteX0" fmla="*/ 6517 w 25567"/>
                  <a:gd name="connsiteY0" fmla="*/ 0 h 102393"/>
                  <a:gd name="connsiteX1" fmla="*/ 1755 w 25567"/>
                  <a:gd name="connsiteY1" fmla="*/ 59531 h 102393"/>
                  <a:gd name="connsiteX2" fmla="*/ 20805 w 25567"/>
                  <a:gd name="connsiteY2" fmla="*/ 95250 h 102393"/>
                  <a:gd name="connsiteX3" fmla="*/ 20805 w 25567"/>
                  <a:gd name="connsiteY3" fmla="*/ 95250 h 102393"/>
                  <a:gd name="connsiteX4" fmla="*/ 25567 w 25567"/>
                  <a:gd name="connsiteY4" fmla="*/ 102393 h 1023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67" h="102393">
                    <a:moveTo>
                      <a:pt x="6517" y="0"/>
                    </a:moveTo>
                    <a:cubicBezTo>
                      <a:pt x="-1817" y="21828"/>
                      <a:pt x="-626" y="43656"/>
                      <a:pt x="1755" y="59531"/>
                    </a:cubicBezTo>
                    <a:cubicBezTo>
                      <a:pt x="4136" y="75406"/>
                      <a:pt x="20805" y="95250"/>
                      <a:pt x="20805" y="95250"/>
                    </a:cubicBezTo>
                    <a:lnTo>
                      <a:pt x="20805" y="95250"/>
                    </a:lnTo>
                    <a:lnTo>
                      <a:pt x="25567" y="102393"/>
                    </a:lnTo>
                  </a:path>
                </a:pathLst>
              </a:custGeom>
              <a:noFill/>
              <a:ln>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54" name="グループ化 53">
              <a:extLst>
                <a:ext uri="{FF2B5EF4-FFF2-40B4-BE49-F238E27FC236}">
                  <a16:creationId xmlns:a16="http://schemas.microsoft.com/office/drawing/2014/main" id="{2F4DCE4D-6356-42D4-9E58-439A81DB2B54}"/>
                </a:ext>
              </a:extLst>
            </p:cNvPr>
            <p:cNvGrpSpPr/>
            <p:nvPr/>
          </p:nvGrpSpPr>
          <p:grpSpPr>
            <a:xfrm rot="10209708">
              <a:off x="5033357" y="4012305"/>
              <a:ext cx="57317" cy="108743"/>
              <a:chOff x="4667083" y="4081463"/>
              <a:chExt cx="57317" cy="108743"/>
            </a:xfrm>
          </p:grpSpPr>
          <p:sp>
            <p:nvSpPr>
              <p:cNvPr id="55" name="フリーフォーム: 図形 54">
                <a:extLst>
                  <a:ext uri="{FF2B5EF4-FFF2-40B4-BE49-F238E27FC236}">
                    <a16:creationId xmlns:a16="http://schemas.microsoft.com/office/drawing/2014/main" id="{EDC7A1D9-495C-4A41-B782-31D40977A4A4}"/>
                  </a:ext>
                </a:extLst>
              </p:cNvPr>
              <p:cNvSpPr/>
              <p:nvPr/>
            </p:nvSpPr>
            <p:spPr>
              <a:xfrm>
                <a:off x="4698833" y="4081463"/>
                <a:ext cx="25567" cy="102393"/>
              </a:xfrm>
              <a:custGeom>
                <a:avLst/>
                <a:gdLst>
                  <a:gd name="connsiteX0" fmla="*/ 14699 w 33749"/>
                  <a:gd name="connsiteY0" fmla="*/ 0 h 102393"/>
                  <a:gd name="connsiteX1" fmla="*/ 412 w 33749"/>
                  <a:gd name="connsiteY1" fmla="*/ 59531 h 102393"/>
                  <a:gd name="connsiteX2" fmla="*/ 28987 w 33749"/>
                  <a:gd name="connsiteY2" fmla="*/ 95250 h 102393"/>
                  <a:gd name="connsiteX3" fmla="*/ 28987 w 33749"/>
                  <a:gd name="connsiteY3" fmla="*/ 95250 h 102393"/>
                  <a:gd name="connsiteX4" fmla="*/ 33749 w 33749"/>
                  <a:gd name="connsiteY4" fmla="*/ 102393 h 102393"/>
                  <a:gd name="connsiteX0" fmla="*/ 6517 w 25567"/>
                  <a:gd name="connsiteY0" fmla="*/ 0 h 102393"/>
                  <a:gd name="connsiteX1" fmla="*/ 1755 w 25567"/>
                  <a:gd name="connsiteY1" fmla="*/ 59531 h 102393"/>
                  <a:gd name="connsiteX2" fmla="*/ 20805 w 25567"/>
                  <a:gd name="connsiteY2" fmla="*/ 95250 h 102393"/>
                  <a:gd name="connsiteX3" fmla="*/ 20805 w 25567"/>
                  <a:gd name="connsiteY3" fmla="*/ 95250 h 102393"/>
                  <a:gd name="connsiteX4" fmla="*/ 25567 w 25567"/>
                  <a:gd name="connsiteY4" fmla="*/ 102393 h 1023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67" h="102393">
                    <a:moveTo>
                      <a:pt x="6517" y="0"/>
                    </a:moveTo>
                    <a:cubicBezTo>
                      <a:pt x="-1817" y="21828"/>
                      <a:pt x="-626" y="43656"/>
                      <a:pt x="1755" y="59531"/>
                    </a:cubicBezTo>
                    <a:cubicBezTo>
                      <a:pt x="4136" y="75406"/>
                      <a:pt x="20805" y="95250"/>
                      <a:pt x="20805" y="95250"/>
                    </a:cubicBezTo>
                    <a:lnTo>
                      <a:pt x="20805" y="95250"/>
                    </a:lnTo>
                    <a:lnTo>
                      <a:pt x="25567" y="102393"/>
                    </a:lnTo>
                  </a:path>
                </a:pathLst>
              </a:custGeom>
              <a:noFill/>
              <a:ln>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フリーフォーム: 図形 56">
                <a:extLst>
                  <a:ext uri="{FF2B5EF4-FFF2-40B4-BE49-F238E27FC236}">
                    <a16:creationId xmlns:a16="http://schemas.microsoft.com/office/drawing/2014/main" id="{D1091314-700D-4477-AE71-0A2AA8434652}"/>
                  </a:ext>
                </a:extLst>
              </p:cNvPr>
              <p:cNvSpPr/>
              <p:nvPr/>
            </p:nvSpPr>
            <p:spPr>
              <a:xfrm>
                <a:off x="4667083" y="4087813"/>
                <a:ext cx="25567" cy="102393"/>
              </a:xfrm>
              <a:custGeom>
                <a:avLst/>
                <a:gdLst>
                  <a:gd name="connsiteX0" fmla="*/ 14699 w 33749"/>
                  <a:gd name="connsiteY0" fmla="*/ 0 h 102393"/>
                  <a:gd name="connsiteX1" fmla="*/ 412 w 33749"/>
                  <a:gd name="connsiteY1" fmla="*/ 59531 h 102393"/>
                  <a:gd name="connsiteX2" fmla="*/ 28987 w 33749"/>
                  <a:gd name="connsiteY2" fmla="*/ 95250 h 102393"/>
                  <a:gd name="connsiteX3" fmla="*/ 28987 w 33749"/>
                  <a:gd name="connsiteY3" fmla="*/ 95250 h 102393"/>
                  <a:gd name="connsiteX4" fmla="*/ 33749 w 33749"/>
                  <a:gd name="connsiteY4" fmla="*/ 102393 h 102393"/>
                  <a:gd name="connsiteX0" fmla="*/ 6517 w 25567"/>
                  <a:gd name="connsiteY0" fmla="*/ 0 h 102393"/>
                  <a:gd name="connsiteX1" fmla="*/ 1755 w 25567"/>
                  <a:gd name="connsiteY1" fmla="*/ 59531 h 102393"/>
                  <a:gd name="connsiteX2" fmla="*/ 20805 w 25567"/>
                  <a:gd name="connsiteY2" fmla="*/ 95250 h 102393"/>
                  <a:gd name="connsiteX3" fmla="*/ 20805 w 25567"/>
                  <a:gd name="connsiteY3" fmla="*/ 95250 h 102393"/>
                  <a:gd name="connsiteX4" fmla="*/ 25567 w 25567"/>
                  <a:gd name="connsiteY4" fmla="*/ 102393 h 1023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67" h="102393">
                    <a:moveTo>
                      <a:pt x="6517" y="0"/>
                    </a:moveTo>
                    <a:cubicBezTo>
                      <a:pt x="-1817" y="21828"/>
                      <a:pt x="-626" y="43656"/>
                      <a:pt x="1755" y="59531"/>
                    </a:cubicBezTo>
                    <a:cubicBezTo>
                      <a:pt x="4136" y="75406"/>
                      <a:pt x="20805" y="95250"/>
                      <a:pt x="20805" y="95250"/>
                    </a:cubicBezTo>
                    <a:lnTo>
                      <a:pt x="20805" y="95250"/>
                    </a:lnTo>
                    <a:lnTo>
                      <a:pt x="25567" y="102393"/>
                    </a:lnTo>
                  </a:path>
                </a:pathLst>
              </a:custGeom>
              <a:noFill/>
              <a:ln>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grpSp>
        <p:nvGrpSpPr>
          <p:cNvPr id="62" name="グループ化 61">
            <a:extLst>
              <a:ext uri="{FF2B5EF4-FFF2-40B4-BE49-F238E27FC236}">
                <a16:creationId xmlns:a16="http://schemas.microsoft.com/office/drawing/2014/main" id="{A9BA7D6D-746B-4E51-A908-F8550586BE0A}"/>
              </a:ext>
            </a:extLst>
          </p:cNvPr>
          <p:cNvGrpSpPr/>
          <p:nvPr/>
        </p:nvGrpSpPr>
        <p:grpSpPr>
          <a:xfrm rot="7589480">
            <a:off x="5812158" y="4459660"/>
            <a:ext cx="429941" cy="219320"/>
            <a:chOff x="4660733" y="4008208"/>
            <a:chExt cx="429941" cy="219320"/>
          </a:xfrm>
        </p:grpSpPr>
        <p:sp>
          <p:nvSpPr>
            <p:cNvPr id="63" name="六角形 62">
              <a:extLst>
                <a:ext uri="{FF2B5EF4-FFF2-40B4-BE49-F238E27FC236}">
                  <a16:creationId xmlns:a16="http://schemas.microsoft.com/office/drawing/2014/main" id="{4D259853-503E-44E6-83DE-AB655F4B01C1}"/>
                </a:ext>
              </a:extLst>
            </p:cNvPr>
            <p:cNvSpPr/>
            <p:nvPr/>
          </p:nvSpPr>
          <p:spPr>
            <a:xfrm>
              <a:off x="4752483" y="4008208"/>
              <a:ext cx="249700" cy="219320"/>
            </a:xfrm>
            <a:prstGeom prst="hexagon">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64" name="グループ化 63">
              <a:extLst>
                <a:ext uri="{FF2B5EF4-FFF2-40B4-BE49-F238E27FC236}">
                  <a16:creationId xmlns:a16="http://schemas.microsoft.com/office/drawing/2014/main" id="{7D1A9DBC-0578-4947-A144-56F985EC2000}"/>
                </a:ext>
              </a:extLst>
            </p:cNvPr>
            <p:cNvGrpSpPr/>
            <p:nvPr/>
          </p:nvGrpSpPr>
          <p:grpSpPr>
            <a:xfrm rot="21154170">
              <a:off x="4660733" y="4103688"/>
              <a:ext cx="57317" cy="108743"/>
              <a:chOff x="4667083" y="4081463"/>
              <a:chExt cx="57317" cy="108743"/>
            </a:xfrm>
          </p:grpSpPr>
          <p:sp>
            <p:nvSpPr>
              <p:cNvPr id="71" name="フリーフォーム: 図形 70">
                <a:extLst>
                  <a:ext uri="{FF2B5EF4-FFF2-40B4-BE49-F238E27FC236}">
                    <a16:creationId xmlns:a16="http://schemas.microsoft.com/office/drawing/2014/main" id="{1534A13D-9134-49AF-84E8-0EA4C3579D8D}"/>
                  </a:ext>
                </a:extLst>
              </p:cNvPr>
              <p:cNvSpPr/>
              <p:nvPr/>
            </p:nvSpPr>
            <p:spPr>
              <a:xfrm>
                <a:off x="4698833" y="4081463"/>
                <a:ext cx="25567" cy="102393"/>
              </a:xfrm>
              <a:custGeom>
                <a:avLst/>
                <a:gdLst>
                  <a:gd name="connsiteX0" fmla="*/ 14699 w 33749"/>
                  <a:gd name="connsiteY0" fmla="*/ 0 h 102393"/>
                  <a:gd name="connsiteX1" fmla="*/ 412 w 33749"/>
                  <a:gd name="connsiteY1" fmla="*/ 59531 h 102393"/>
                  <a:gd name="connsiteX2" fmla="*/ 28987 w 33749"/>
                  <a:gd name="connsiteY2" fmla="*/ 95250 h 102393"/>
                  <a:gd name="connsiteX3" fmla="*/ 28987 w 33749"/>
                  <a:gd name="connsiteY3" fmla="*/ 95250 h 102393"/>
                  <a:gd name="connsiteX4" fmla="*/ 33749 w 33749"/>
                  <a:gd name="connsiteY4" fmla="*/ 102393 h 102393"/>
                  <a:gd name="connsiteX0" fmla="*/ 6517 w 25567"/>
                  <a:gd name="connsiteY0" fmla="*/ 0 h 102393"/>
                  <a:gd name="connsiteX1" fmla="*/ 1755 w 25567"/>
                  <a:gd name="connsiteY1" fmla="*/ 59531 h 102393"/>
                  <a:gd name="connsiteX2" fmla="*/ 20805 w 25567"/>
                  <a:gd name="connsiteY2" fmla="*/ 95250 h 102393"/>
                  <a:gd name="connsiteX3" fmla="*/ 20805 w 25567"/>
                  <a:gd name="connsiteY3" fmla="*/ 95250 h 102393"/>
                  <a:gd name="connsiteX4" fmla="*/ 25567 w 25567"/>
                  <a:gd name="connsiteY4" fmla="*/ 102393 h 1023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67" h="102393">
                    <a:moveTo>
                      <a:pt x="6517" y="0"/>
                    </a:moveTo>
                    <a:cubicBezTo>
                      <a:pt x="-1817" y="21828"/>
                      <a:pt x="-626" y="43656"/>
                      <a:pt x="1755" y="59531"/>
                    </a:cubicBezTo>
                    <a:cubicBezTo>
                      <a:pt x="4136" y="75406"/>
                      <a:pt x="20805" y="95250"/>
                      <a:pt x="20805" y="95250"/>
                    </a:cubicBezTo>
                    <a:lnTo>
                      <a:pt x="20805" y="95250"/>
                    </a:lnTo>
                    <a:lnTo>
                      <a:pt x="25567" y="102393"/>
                    </a:lnTo>
                  </a:path>
                </a:pathLst>
              </a:custGeom>
              <a:noFill/>
              <a:ln>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2" name="フリーフォーム: 図形 71">
                <a:extLst>
                  <a:ext uri="{FF2B5EF4-FFF2-40B4-BE49-F238E27FC236}">
                    <a16:creationId xmlns:a16="http://schemas.microsoft.com/office/drawing/2014/main" id="{3C133DC5-820E-4A57-B32C-E16708F9A13F}"/>
                  </a:ext>
                </a:extLst>
              </p:cNvPr>
              <p:cNvSpPr/>
              <p:nvPr/>
            </p:nvSpPr>
            <p:spPr>
              <a:xfrm>
                <a:off x="4667083" y="4087813"/>
                <a:ext cx="25567" cy="102393"/>
              </a:xfrm>
              <a:custGeom>
                <a:avLst/>
                <a:gdLst>
                  <a:gd name="connsiteX0" fmla="*/ 14699 w 33749"/>
                  <a:gd name="connsiteY0" fmla="*/ 0 h 102393"/>
                  <a:gd name="connsiteX1" fmla="*/ 412 w 33749"/>
                  <a:gd name="connsiteY1" fmla="*/ 59531 h 102393"/>
                  <a:gd name="connsiteX2" fmla="*/ 28987 w 33749"/>
                  <a:gd name="connsiteY2" fmla="*/ 95250 h 102393"/>
                  <a:gd name="connsiteX3" fmla="*/ 28987 w 33749"/>
                  <a:gd name="connsiteY3" fmla="*/ 95250 h 102393"/>
                  <a:gd name="connsiteX4" fmla="*/ 33749 w 33749"/>
                  <a:gd name="connsiteY4" fmla="*/ 102393 h 102393"/>
                  <a:gd name="connsiteX0" fmla="*/ 6517 w 25567"/>
                  <a:gd name="connsiteY0" fmla="*/ 0 h 102393"/>
                  <a:gd name="connsiteX1" fmla="*/ 1755 w 25567"/>
                  <a:gd name="connsiteY1" fmla="*/ 59531 h 102393"/>
                  <a:gd name="connsiteX2" fmla="*/ 20805 w 25567"/>
                  <a:gd name="connsiteY2" fmla="*/ 95250 h 102393"/>
                  <a:gd name="connsiteX3" fmla="*/ 20805 w 25567"/>
                  <a:gd name="connsiteY3" fmla="*/ 95250 h 102393"/>
                  <a:gd name="connsiteX4" fmla="*/ 25567 w 25567"/>
                  <a:gd name="connsiteY4" fmla="*/ 102393 h 1023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67" h="102393">
                    <a:moveTo>
                      <a:pt x="6517" y="0"/>
                    </a:moveTo>
                    <a:cubicBezTo>
                      <a:pt x="-1817" y="21828"/>
                      <a:pt x="-626" y="43656"/>
                      <a:pt x="1755" y="59531"/>
                    </a:cubicBezTo>
                    <a:cubicBezTo>
                      <a:pt x="4136" y="75406"/>
                      <a:pt x="20805" y="95250"/>
                      <a:pt x="20805" y="95250"/>
                    </a:cubicBezTo>
                    <a:lnTo>
                      <a:pt x="20805" y="95250"/>
                    </a:lnTo>
                    <a:lnTo>
                      <a:pt x="25567" y="102393"/>
                    </a:lnTo>
                  </a:path>
                </a:pathLst>
              </a:custGeom>
              <a:noFill/>
              <a:ln>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5" name="グループ化 64">
              <a:extLst>
                <a:ext uri="{FF2B5EF4-FFF2-40B4-BE49-F238E27FC236}">
                  <a16:creationId xmlns:a16="http://schemas.microsoft.com/office/drawing/2014/main" id="{DBAF5466-AE89-493E-B193-40976F5DF4F6}"/>
                </a:ext>
              </a:extLst>
            </p:cNvPr>
            <p:cNvGrpSpPr/>
            <p:nvPr/>
          </p:nvGrpSpPr>
          <p:grpSpPr>
            <a:xfrm rot="10209708">
              <a:off x="5033357" y="4012305"/>
              <a:ext cx="57317" cy="108743"/>
              <a:chOff x="4667083" y="4081463"/>
              <a:chExt cx="57317" cy="108743"/>
            </a:xfrm>
          </p:grpSpPr>
          <p:sp>
            <p:nvSpPr>
              <p:cNvPr id="66" name="フリーフォーム: 図形 65">
                <a:extLst>
                  <a:ext uri="{FF2B5EF4-FFF2-40B4-BE49-F238E27FC236}">
                    <a16:creationId xmlns:a16="http://schemas.microsoft.com/office/drawing/2014/main" id="{1D4F1596-B66F-4FB2-99C8-EF0B9B722A2E}"/>
                  </a:ext>
                </a:extLst>
              </p:cNvPr>
              <p:cNvSpPr/>
              <p:nvPr/>
            </p:nvSpPr>
            <p:spPr>
              <a:xfrm>
                <a:off x="4698833" y="4081463"/>
                <a:ext cx="25567" cy="102393"/>
              </a:xfrm>
              <a:custGeom>
                <a:avLst/>
                <a:gdLst>
                  <a:gd name="connsiteX0" fmla="*/ 14699 w 33749"/>
                  <a:gd name="connsiteY0" fmla="*/ 0 h 102393"/>
                  <a:gd name="connsiteX1" fmla="*/ 412 w 33749"/>
                  <a:gd name="connsiteY1" fmla="*/ 59531 h 102393"/>
                  <a:gd name="connsiteX2" fmla="*/ 28987 w 33749"/>
                  <a:gd name="connsiteY2" fmla="*/ 95250 h 102393"/>
                  <a:gd name="connsiteX3" fmla="*/ 28987 w 33749"/>
                  <a:gd name="connsiteY3" fmla="*/ 95250 h 102393"/>
                  <a:gd name="connsiteX4" fmla="*/ 33749 w 33749"/>
                  <a:gd name="connsiteY4" fmla="*/ 102393 h 102393"/>
                  <a:gd name="connsiteX0" fmla="*/ 6517 w 25567"/>
                  <a:gd name="connsiteY0" fmla="*/ 0 h 102393"/>
                  <a:gd name="connsiteX1" fmla="*/ 1755 w 25567"/>
                  <a:gd name="connsiteY1" fmla="*/ 59531 h 102393"/>
                  <a:gd name="connsiteX2" fmla="*/ 20805 w 25567"/>
                  <a:gd name="connsiteY2" fmla="*/ 95250 h 102393"/>
                  <a:gd name="connsiteX3" fmla="*/ 20805 w 25567"/>
                  <a:gd name="connsiteY3" fmla="*/ 95250 h 102393"/>
                  <a:gd name="connsiteX4" fmla="*/ 25567 w 25567"/>
                  <a:gd name="connsiteY4" fmla="*/ 102393 h 1023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67" h="102393">
                    <a:moveTo>
                      <a:pt x="6517" y="0"/>
                    </a:moveTo>
                    <a:cubicBezTo>
                      <a:pt x="-1817" y="21828"/>
                      <a:pt x="-626" y="43656"/>
                      <a:pt x="1755" y="59531"/>
                    </a:cubicBezTo>
                    <a:cubicBezTo>
                      <a:pt x="4136" y="75406"/>
                      <a:pt x="20805" y="95250"/>
                      <a:pt x="20805" y="95250"/>
                    </a:cubicBezTo>
                    <a:lnTo>
                      <a:pt x="20805" y="95250"/>
                    </a:lnTo>
                    <a:lnTo>
                      <a:pt x="25567" y="102393"/>
                    </a:lnTo>
                  </a:path>
                </a:pathLst>
              </a:custGeom>
              <a:noFill/>
              <a:ln>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0" name="フリーフォーム: 図形 69">
                <a:extLst>
                  <a:ext uri="{FF2B5EF4-FFF2-40B4-BE49-F238E27FC236}">
                    <a16:creationId xmlns:a16="http://schemas.microsoft.com/office/drawing/2014/main" id="{AAFC70DE-BDEC-47C1-B35B-1804D736F6BA}"/>
                  </a:ext>
                </a:extLst>
              </p:cNvPr>
              <p:cNvSpPr/>
              <p:nvPr/>
            </p:nvSpPr>
            <p:spPr>
              <a:xfrm>
                <a:off x="4667083" y="4087813"/>
                <a:ext cx="25567" cy="102393"/>
              </a:xfrm>
              <a:custGeom>
                <a:avLst/>
                <a:gdLst>
                  <a:gd name="connsiteX0" fmla="*/ 14699 w 33749"/>
                  <a:gd name="connsiteY0" fmla="*/ 0 h 102393"/>
                  <a:gd name="connsiteX1" fmla="*/ 412 w 33749"/>
                  <a:gd name="connsiteY1" fmla="*/ 59531 h 102393"/>
                  <a:gd name="connsiteX2" fmla="*/ 28987 w 33749"/>
                  <a:gd name="connsiteY2" fmla="*/ 95250 h 102393"/>
                  <a:gd name="connsiteX3" fmla="*/ 28987 w 33749"/>
                  <a:gd name="connsiteY3" fmla="*/ 95250 h 102393"/>
                  <a:gd name="connsiteX4" fmla="*/ 33749 w 33749"/>
                  <a:gd name="connsiteY4" fmla="*/ 102393 h 102393"/>
                  <a:gd name="connsiteX0" fmla="*/ 6517 w 25567"/>
                  <a:gd name="connsiteY0" fmla="*/ 0 h 102393"/>
                  <a:gd name="connsiteX1" fmla="*/ 1755 w 25567"/>
                  <a:gd name="connsiteY1" fmla="*/ 59531 h 102393"/>
                  <a:gd name="connsiteX2" fmla="*/ 20805 w 25567"/>
                  <a:gd name="connsiteY2" fmla="*/ 95250 h 102393"/>
                  <a:gd name="connsiteX3" fmla="*/ 20805 w 25567"/>
                  <a:gd name="connsiteY3" fmla="*/ 95250 h 102393"/>
                  <a:gd name="connsiteX4" fmla="*/ 25567 w 25567"/>
                  <a:gd name="connsiteY4" fmla="*/ 102393 h 1023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67" h="102393">
                    <a:moveTo>
                      <a:pt x="6517" y="0"/>
                    </a:moveTo>
                    <a:cubicBezTo>
                      <a:pt x="-1817" y="21828"/>
                      <a:pt x="-626" y="43656"/>
                      <a:pt x="1755" y="59531"/>
                    </a:cubicBezTo>
                    <a:cubicBezTo>
                      <a:pt x="4136" y="75406"/>
                      <a:pt x="20805" y="95250"/>
                      <a:pt x="20805" y="95250"/>
                    </a:cubicBezTo>
                    <a:lnTo>
                      <a:pt x="20805" y="95250"/>
                    </a:lnTo>
                    <a:lnTo>
                      <a:pt x="25567" y="102393"/>
                    </a:lnTo>
                  </a:path>
                </a:pathLst>
              </a:custGeom>
              <a:noFill/>
              <a:ln>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grpSp>
        <p:nvGrpSpPr>
          <p:cNvPr id="73" name="グループ化 72">
            <a:extLst>
              <a:ext uri="{FF2B5EF4-FFF2-40B4-BE49-F238E27FC236}">
                <a16:creationId xmlns:a16="http://schemas.microsoft.com/office/drawing/2014/main" id="{3EE0BBAF-3CFB-476A-B3D9-1AB8F007692A}"/>
              </a:ext>
            </a:extLst>
          </p:cNvPr>
          <p:cNvGrpSpPr/>
          <p:nvPr/>
        </p:nvGrpSpPr>
        <p:grpSpPr>
          <a:xfrm rot="2055969">
            <a:off x="5083775" y="5664277"/>
            <a:ext cx="429941" cy="219320"/>
            <a:chOff x="4660733" y="4008208"/>
            <a:chExt cx="429941" cy="219320"/>
          </a:xfrm>
        </p:grpSpPr>
        <p:sp>
          <p:nvSpPr>
            <p:cNvPr id="74" name="六角形 73">
              <a:extLst>
                <a:ext uri="{FF2B5EF4-FFF2-40B4-BE49-F238E27FC236}">
                  <a16:creationId xmlns:a16="http://schemas.microsoft.com/office/drawing/2014/main" id="{EF3710E7-0B71-4764-A536-619FB58EB670}"/>
                </a:ext>
              </a:extLst>
            </p:cNvPr>
            <p:cNvSpPr/>
            <p:nvPr/>
          </p:nvSpPr>
          <p:spPr>
            <a:xfrm>
              <a:off x="4752483" y="4008208"/>
              <a:ext cx="249700" cy="219320"/>
            </a:xfrm>
            <a:prstGeom prst="hexagon">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75" name="グループ化 74">
              <a:extLst>
                <a:ext uri="{FF2B5EF4-FFF2-40B4-BE49-F238E27FC236}">
                  <a16:creationId xmlns:a16="http://schemas.microsoft.com/office/drawing/2014/main" id="{9876DE69-0B80-4C0A-8E64-3DEC66A3E666}"/>
                </a:ext>
              </a:extLst>
            </p:cNvPr>
            <p:cNvGrpSpPr/>
            <p:nvPr/>
          </p:nvGrpSpPr>
          <p:grpSpPr>
            <a:xfrm rot="21154170">
              <a:off x="4660733" y="4103688"/>
              <a:ext cx="57317" cy="108743"/>
              <a:chOff x="4667083" y="4081463"/>
              <a:chExt cx="57317" cy="108743"/>
            </a:xfrm>
          </p:grpSpPr>
          <p:sp>
            <p:nvSpPr>
              <p:cNvPr id="82" name="フリーフォーム: 図形 81">
                <a:extLst>
                  <a:ext uri="{FF2B5EF4-FFF2-40B4-BE49-F238E27FC236}">
                    <a16:creationId xmlns:a16="http://schemas.microsoft.com/office/drawing/2014/main" id="{E1E8BC3B-B653-47DD-9421-D41CBF1E4DEC}"/>
                  </a:ext>
                </a:extLst>
              </p:cNvPr>
              <p:cNvSpPr/>
              <p:nvPr/>
            </p:nvSpPr>
            <p:spPr>
              <a:xfrm>
                <a:off x="4698833" y="4081463"/>
                <a:ext cx="25567" cy="102393"/>
              </a:xfrm>
              <a:custGeom>
                <a:avLst/>
                <a:gdLst>
                  <a:gd name="connsiteX0" fmla="*/ 14699 w 33749"/>
                  <a:gd name="connsiteY0" fmla="*/ 0 h 102393"/>
                  <a:gd name="connsiteX1" fmla="*/ 412 w 33749"/>
                  <a:gd name="connsiteY1" fmla="*/ 59531 h 102393"/>
                  <a:gd name="connsiteX2" fmla="*/ 28987 w 33749"/>
                  <a:gd name="connsiteY2" fmla="*/ 95250 h 102393"/>
                  <a:gd name="connsiteX3" fmla="*/ 28987 w 33749"/>
                  <a:gd name="connsiteY3" fmla="*/ 95250 h 102393"/>
                  <a:gd name="connsiteX4" fmla="*/ 33749 w 33749"/>
                  <a:gd name="connsiteY4" fmla="*/ 102393 h 102393"/>
                  <a:gd name="connsiteX0" fmla="*/ 6517 w 25567"/>
                  <a:gd name="connsiteY0" fmla="*/ 0 h 102393"/>
                  <a:gd name="connsiteX1" fmla="*/ 1755 w 25567"/>
                  <a:gd name="connsiteY1" fmla="*/ 59531 h 102393"/>
                  <a:gd name="connsiteX2" fmla="*/ 20805 w 25567"/>
                  <a:gd name="connsiteY2" fmla="*/ 95250 h 102393"/>
                  <a:gd name="connsiteX3" fmla="*/ 20805 w 25567"/>
                  <a:gd name="connsiteY3" fmla="*/ 95250 h 102393"/>
                  <a:gd name="connsiteX4" fmla="*/ 25567 w 25567"/>
                  <a:gd name="connsiteY4" fmla="*/ 102393 h 1023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67" h="102393">
                    <a:moveTo>
                      <a:pt x="6517" y="0"/>
                    </a:moveTo>
                    <a:cubicBezTo>
                      <a:pt x="-1817" y="21828"/>
                      <a:pt x="-626" y="43656"/>
                      <a:pt x="1755" y="59531"/>
                    </a:cubicBezTo>
                    <a:cubicBezTo>
                      <a:pt x="4136" y="75406"/>
                      <a:pt x="20805" y="95250"/>
                      <a:pt x="20805" y="95250"/>
                    </a:cubicBezTo>
                    <a:lnTo>
                      <a:pt x="20805" y="95250"/>
                    </a:lnTo>
                    <a:lnTo>
                      <a:pt x="25567" y="102393"/>
                    </a:lnTo>
                  </a:path>
                </a:pathLst>
              </a:custGeom>
              <a:noFill/>
              <a:ln>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3" name="フリーフォーム: 図形 82">
                <a:extLst>
                  <a:ext uri="{FF2B5EF4-FFF2-40B4-BE49-F238E27FC236}">
                    <a16:creationId xmlns:a16="http://schemas.microsoft.com/office/drawing/2014/main" id="{F3DD423E-1246-4B66-9E14-8C8DE6DF7B58}"/>
                  </a:ext>
                </a:extLst>
              </p:cNvPr>
              <p:cNvSpPr/>
              <p:nvPr/>
            </p:nvSpPr>
            <p:spPr>
              <a:xfrm>
                <a:off x="4667083" y="4087813"/>
                <a:ext cx="25567" cy="102393"/>
              </a:xfrm>
              <a:custGeom>
                <a:avLst/>
                <a:gdLst>
                  <a:gd name="connsiteX0" fmla="*/ 14699 w 33749"/>
                  <a:gd name="connsiteY0" fmla="*/ 0 h 102393"/>
                  <a:gd name="connsiteX1" fmla="*/ 412 w 33749"/>
                  <a:gd name="connsiteY1" fmla="*/ 59531 h 102393"/>
                  <a:gd name="connsiteX2" fmla="*/ 28987 w 33749"/>
                  <a:gd name="connsiteY2" fmla="*/ 95250 h 102393"/>
                  <a:gd name="connsiteX3" fmla="*/ 28987 w 33749"/>
                  <a:gd name="connsiteY3" fmla="*/ 95250 h 102393"/>
                  <a:gd name="connsiteX4" fmla="*/ 33749 w 33749"/>
                  <a:gd name="connsiteY4" fmla="*/ 102393 h 102393"/>
                  <a:gd name="connsiteX0" fmla="*/ 6517 w 25567"/>
                  <a:gd name="connsiteY0" fmla="*/ 0 h 102393"/>
                  <a:gd name="connsiteX1" fmla="*/ 1755 w 25567"/>
                  <a:gd name="connsiteY1" fmla="*/ 59531 h 102393"/>
                  <a:gd name="connsiteX2" fmla="*/ 20805 w 25567"/>
                  <a:gd name="connsiteY2" fmla="*/ 95250 h 102393"/>
                  <a:gd name="connsiteX3" fmla="*/ 20805 w 25567"/>
                  <a:gd name="connsiteY3" fmla="*/ 95250 h 102393"/>
                  <a:gd name="connsiteX4" fmla="*/ 25567 w 25567"/>
                  <a:gd name="connsiteY4" fmla="*/ 102393 h 1023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67" h="102393">
                    <a:moveTo>
                      <a:pt x="6517" y="0"/>
                    </a:moveTo>
                    <a:cubicBezTo>
                      <a:pt x="-1817" y="21828"/>
                      <a:pt x="-626" y="43656"/>
                      <a:pt x="1755" y="59531"/>
                    </a:cubicBezTo>
                    <a:cubicBezTo>
                      <a:pt x="4136" y="75406"/>
                      <a:pt x="20805" y="95250"/>
                      <a:pt x="20805" y="95250"/>
                    </a:cubicBezTo>
                    <a:lnTo>
                      <a:pt x="20805" y="95250"/>
                    </a:lnTo>
                    <a:lnTo>
                      <a:pt x="25567" y="102393"/>
                    </a:lnTo>
                  </a:path>
                </a:pathLst>
              </a:custGeom>
              <a:noFill/>
              <a:ln>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78" name="グループ化 77">
              <a:extLst>
                <a:ext uri="{FF2B5EF4-FFF2-40B4-BE49-F238E27FC236}">
                  <a16:creationId xmlns:a16="http://schemas.microsoft.com/office/drawing/2014/main" id="{BA1440E2-4DB6-4374-8F47-3BB909B5B2B9}"/>
                </a:ext>
              </a:extLst>
            </p:cNvPr>
            <p:cNvGrpSpPr/>
            <p:nvPr/>
          </p:nvGrpSpPr>
          <p:grpSpPr>
            <a:xfrm rot="10209708">
              <a:off x="5033357" y="4012305"/>
              <a:ext cx="57317" cy="108743"/>
              <a:chOff x="4667083" y="4081463"/>
              <a:chExt cx="57317" cy="108743"/>
            </a:xfrm>
          </p:grpSpPr>
          <p:sp>
            <p:nvSpPr>
              <p:cNvPr id="79" name="フリーフォーム: 図形 78">
                <a:extLst>
                  <a:ext uri="{FF2B5EF4-FFF2-40B4-BE49-F238E27FC236}">
                    <a16:creationId xmlns:a16="http://schemas.microsoft.com/office/drawing/2014/main" id="{FF876DCA-ACF7-46C7-BA4E-D75F0663565D}"/>
                  </a:ext>
                </a:extLst>
              </p:cNvPr>
              <p:cNvSpPr/>
              <p:nvPr/>
            </p:nvSpPr>
            <p:spPr>
              <a:xfrm>
                <a:off x="4698833" y="4081463"/>
                <a:ext cx="25567" cy="102393"/>
              </a:xfrm>
              <a:custGeom>
                <a:avLst/>
                <a:gdLst>
                  <a:gd name="connsiteX0" fmla="*/ 14699 w 33749"/>
                  <a:gd name="connsiteY0" fmla="*/ 0 h 102393"/>
                  <a:gd name="connsiteX1" fmla="*/ 412 w 33749"/>
                  <a:gd name="connsiteY1" fmla="*/ 59531 h 102393"/>
                  <a:gd name="connsiteX2" fmla="*/ 28987 w 33749"/>
                  <a:gd name="connsiteY2" fmla="*/ 95250 h 102393"/>
                  <a:gd name="connsiteX3" fmla="*/ 28987 w 33749"/>
                  <a:gd name="connsiteY3" fmla="*/ 95250 h 102393"/>
                  <a:gd name="connsiteX4" fmla="*/ 33749 w 33749"/>
                  <a:gd name="connsiteY4" fmla="*/ 102393 h 102393"/>
                  <a:gd name="connsiteX0" fmla="*/ 6517 w 25567"/>
                  <a:gd name="connsiteY0" fmla="*/ 0 h 102393"/>
                  <a:gd name="connsiteX1" fmla="*/ 1755 w 25567"/>
                  <a:gd name="connsiteY1" fmla="*/ 59531 h 102393"/>
                  <a:gd name="connsiteX2" fmla="*/ 20805 w 25567"/>
                  <a:gd name="connsiteY2" fmla="*/ 95250 h 102393"/>
                  <a:gd name="connsiteX3" fmla="*/ 20805 w 25567"/>
                  <a:gd name="connsiteY3" fmla="*/ 95250 h 102393"/>
                  <a:gd name="connsiteX4" fmla="*/ 25567 w 25567"/>
                  <a:gd name="connsiteY4" fmla="*/ 102393 h 1023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67" h="102393">
                    <a:moveTo>
                      <a:pt x="6517" y="0"/>
                    </a:moveTo>
                    <a:cubicBezTo>
                      <a:pt x="-1817" y="21828"/>
                      <a:pt x="-626" y="43656"/>
                      <a:pt x="1755" y="59531"/>
                    </a:cubicBezTo>
                    <a:cubicBezTo>
                      <a:pt x="4136" y="75406"/>
                      <a:pt x="20805" y="95250"/>
                      <a:pt x="20805" y="95250"/>
                    </a:cubicBezTo>
                    <a:lnTo>
                      <a:pt x="20805" y="95250"/>
                    </a:lnTo>
                    <a:lnTo>
                      <a:pt x="25567" y="102393"/>
                    </a:lnTo>
                  </a:path>
                </a:pathLst>
              </a:custGeom>
              <a:noFill/>
              <a:ln>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1" name="フリーフォーム: 図形 80">
                <a:extLst>
                  <a:ext uri="{FF2B5EF4-FFF2-40B4-BE49-F238E27FC236}">
                    <a16:creationId xmlns:a16="http://schemas.microsoft.com/office/drawing/2014/main" id="{9AE77260-62DE-40A5-907E-D19238F33051}"/>
                  </a:ext>
                </a:extLst>
              </p:cNvPr>
              <p:cNvSpPr/>
              <p:nvPr/>
            </p:nvSpPr>
            <p:spPr>
              <a:xfrm>
                <a:off x="4667083" y="4087813"/>
                <a:ext cx="25567" cy="102393"/>
              </a:xfrm>
              <a:custGeom>
                <a:avLst/>
                <a:gdLst>
                  <a:gd name="connsiteX0" fmla="*/ 14699 w 33749"/>
                  <a:gd name="connsiteY0" fmla="*/ 0 h 102393"/>
                  <a:gd name="connsiteX1" fmla="*/ 412 w 33749"/>
                  <a:gd name="connsiteY1" fmla="*/ 59531 h 102393"/>
                  <a:gd name="connsiteX2" fmla="*/ 28987 w 33749"/>
                  <a:gd name="connsiteY2" fmla="*/ 95250 h 102393"/>
                  <a:gd name="connsiteX3" fmla="*/ 28987 w 33749"/>
                  <a:gd name="connsiteY3" fmla="*/ 95250 h 102393"/>
                  <a:gd name="connsiteX4" fmla="*/ 33749 w 33749"/>
                  <a:gd name="connsiteY4" fmla="*/ 102393 h 102393"/>
                  <a:gd name="connsiteX0" fmla="*/ 6517 w 25567"/>
                  <a:gd name="connsiteY0" fmla="*/ 0 h 102393"/>
                  <a:gd name="connsiteX1" fmla="*/ 1755 w 25567"/>
                  <a:gd name="connsiteY1" fmla="*/ 59531 h 102393"/>
                  <a:gd name="connsiteX2" fmla="*/ 20805 w 25567"/>
                  <a:gd name="connsiteY2" fmla="*/ 95250 h 102393"/>
                  <a:gd name="connsiteX3" fmla="*/ 20805 w 25567"/>
                  <a:gd name="connsiteY3" fmla="*/ 95250 h 102393"/>
                  <a:gd name="connsiteX4" fmla="*/ 25567 w 25567"/>
                  <a:gd name="connsiteY4" fmla="*/ 102393 h 1023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67" h="102393">
                    <a:moveTo>
                      <a:pt x="6517" y="0"/>
                    </a:moveTo>
                    <a:cubicBezTo>
                      <a:pt x="-1817" y="21828"/>
                      <a:pt x="-626" y="43656"/>
                      <a:pt x="1755" y="59531"/>
                    </a:cubicBezTo>
                    <a:cubicBezTo>
                      <a:pt x="4136" y="75406"/>
                      <a:pt x="20805" y="95250"/>
                      <a:pt x="20805" y="95250"/>
                    </a:cubicBezTo>
                    <a:lnTo>
                      <a:pt x="20805" y="95250"/>
                    </a:lnTo>
                    <a:lnTo>
                      <a:pt x="25567" y="102393"/>
                    </a:lnTo>
                  </a:path>
                </a:pathLst>
              </a:custGeom>
              <a:noFill/>
              <a:ln>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sp>
        <p:nvSpPr>
          <p:cNvPr id="84" name="矢印: 下 83">
            <a:extLst>
              <a:ext uri="{FF2B5EF4-FFF2-40B4-BE49-F238E27FC236}">
                <a16:creationId xmlns:a16="http://schemas.microsoft.com/office/drawing/2014/main" id="{AE00FFA4-0237-4A80-9D4E-CD638140D71C}"/>
              </a:ext>
            </a:extLst>
          </p:cNvPr>
          <p:cNvSpPr/>
          <p:nvPr/>
        </p:nvSpPr>
        <p:spPr>
          <a:xfrm rot="16200000">
            <a:off x="1523646" y="4836648"/>
            <a:ext cx="1513163" cy="2280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5" name="テキスト ボックス 84">
            <a:extLst>
              <a:ext uri="{FF2B5EF4-FFF2-40B4-BE49-F238E27FC236}">
                <a16:creationId xmlns:a16="http://schemas.microsoft.com/office/drawing/2014/main" id="{00FD391B-6CC5-49D6-B190-FFA5ADB62A3E}"/>
              </a:ext>
            </a:extLst>
          </p:cNvPr>
          <p:cNvSpPr txBox="1"/>
          <p:nvPr/>
        </p:nvSpPr>
        <p:spPr>
          <a:xfrm>
            <a:off x="4043762" y="1185989"/>
            <a:ext cx="1338828" cy="369332"/>
          </a:xfrm>
          <a:prstGeom prst="rect">
            <a:avLst/>
          </a:prstGeom>
          <a:noFill/>
        </p:spPr>
        <p:txBody>
          <a:bodyPr wrap="none" rtlCol="0">
            <a:spAutoFit/>
          </a:bodyPr>
          <a:lstStyle/>
          <a:p>
            <a:r>
              <a:rPr kumimoji="1" lang="ja-JP" altLang="en-US" dirty="0">
                <a:solidFill>
                  <a:schemeClr val="accent5"/>
                </a:solidFill>
                <a:latin typeface="ＭＳ Ｐゴシック" panose="020B0600070205080204" pitchFamily="50" charset="-128"/>
                <a:ea typeface="ＭＳ Ｐゴシック" panose="020B0600070205080204" pitchFamily="50" charset="-128"/>
              </a:rPr>
              <a:t>最適化対象</a:t>
            </a:r>
          </a:p>
        </p:txBody>
      </p:sp>
      <p:sp>
        <p:nvSpPr>
          <p:cNvPr id="92" name="テキスト ボックス 91">
            <a:extLst>
              <a:ext uri="{FF2B5EF4-FFF2-40B4-BE49-F238E27FC236}">
                <a16:creationId xmlns:a16="http://schemas.microsoft.com/office/drawing/2014/main" id="{D16AB197-B9C5-4770-B8D1-2BF732743172}"/>
              </a:ext>
            </a:extLst>
          </p:cNvPr>
          <p:cNvSpPr txBox="1"/>
          <p:nvPr/>
        </p:nvSpPr>
        <p:spPr>
          <a:xfrm>
            <a:off x="1052538" y="5743949"/>
            <a:ext cx="1107996" cy="646331"/>
          </a:xfrm>
          <a:prstGeom prst="rect">
            <a:avLst/>
          </a:prstGeom>
          <a:noFill/>
        </p:spPr>
        <p:txBody>
          <a:bodyPr wrap="none" rtlCol="0">
            <a:spAutoFit/>
          </a:bodyPr>
          <a:lstStyle/>
          <a:p>
            <a:r>
              <a:rPr kumimoji="1" lang="ja-JP" altLang="en-US" dirty="0">
                <a:latin typeface="Arial" panose="020B0604020202020204" pitchFamily="34" charset="0"/>
                <a:ea typeface="ＭＳ Ｐゴシック" panose="020B0600070205080204" pitchFamily="50" charset="-128"/>
                <a:cs typeface="Arial" panose="020B0604020202020204" pitchFamily="34" charset="0"/>
              </a:rPr>
              <a:t>故障発生</a:t>
            </a:r>
            <a:endParaRPr kumimoji="1" lang="en-US" altLang="ja-JP" dirty="0">
              <a:latin typeface="Arial" panose="020B0604020202020204" pitchFamily="34" charset="0"/>
              <a:ea typeface="ＭＳ Ｐゴシック" panose="020B0600070205080204" pitchFamily="50" charset="-128"/>
              <a:cs typeface="Arial" panose="020B0604020202020204" pitchFamily="34" charset="0"/>
            </a:endParaRPr>
          </a:p>
          <a:p>
            <a:r>
              <a:rPr kumimoji="1" lang="ja-JP" altLang="en-US" dirty="0">
                <a:latin typeface="Arial" panose="020B0604020202020204" pitchFamily="34" charset="0"/>
                <a:ea typeface="ＭＳ Ｐゴシック" panose="020B0600070205080204" pitchFamily="50" charset="-128"/>
                <a:cs typeface="Arial" panose="020B0604020202020204" pitchFamily="34" charset="0"/>
              </a:rPr>
              <a:t>シナリオ</a:t>
            </a:r>
          </a:p>
        </p:txBody>
      </p:sp>
      <p:sp>
        <p:nvSpPr>
          <p:cNvPr id="94" name="吹き出し: 円形 93">
            <a:extLst>
              <a:ext uri="{FF2B5EF4-FFF2-40B4-BE49-F238E27FC236}">
                <a16:creationId xmlns:a16="http://schemas.microsoft.com/office/drawing/2014/main" id="{D35D9EAA-0C32-4CBC-9FC0-ED88A705EC0B}"/>
              </a:ext>
            </a:extLst>
          </p:cNvPr>
          <p:cNvSpPr/>
          <p:nvPr/>
        </p:nvSpPr>
        <p:spPr>
          <a:xfrm>
            <a:off x="1092839" y="4429379"/>
            <a:ext cx="556925" cy="399509"/>
          </a:xfrm>
          <a:prstGeom prst="wedgeEllipseCallout">
            <a:avLst>
              <a:gd name="adj1" fmla="val -35759"/>
              <a:gd name="adj2" fmla="val 52096"/>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9" name="Picture 2" descr="モヤモヤ・悩みのアイコン">
            <a:extLst>
              <a:ext uri="{FF2B5EF4-FFF2-40B4-BE49-F238E27FC236}">
                <a16:creationId xmlns:a16="http://schemas.microsoft.com/office/drawing/2014/main" id="{F2F0F484-D556-4233-9220-F9B6EFE54062}"/>
              </a:ext>
            </a:extLst>
          </p:cNvPr>
          <p:cNvPicPr>
            <a:picLocks noChangeAspect="1" noChangeArrowheads="1"/>
          </p:cNvPicPr>
          <p:nvPr/>
        </p:nvPicPr>
        <p:blipFill>
          <a:blip r:embed="rId4" cstate="hq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45597" y="4208549"/>
            <a:ext cx="851895" cy="85189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画像を出力する">
            <a:extLst>
              <a:ext uri="{FF2B5EF4-FFF2-40B4-BE49-F238E27FC236}">
                <a16:creationId xmlns:a16="http://schemas.microsoft.com/office/drawing/2014/main" id="{C7DA254E-082C-40D8-AFB2-BCC5124F076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41461" y="1915302"/>
            <a:ext cx="1382906" cy="1032858"/>
          </a:xfrm>
          <a:prstGeom prst="rect">
            <a:avLst/>
          </a:prstGeom>
          <a:noFill/>
          <a:extLst>
            <a:ext uri="{909E8E84-426E-40DD-AFC4-6F175D3DCCD1}">
              <a14:hiddenFill xmlns:a14="http://schemas.microsoft.com/office/drawing/2010/main">
                <a:solidFill>
                  <a:srgbClr val="FFFFFF"/>
                </a:solidFill>
              </a14:hiddenFill>
            </a:ext>
          </a:extLst>
        </p:spPr>
      </p:pic>
      <p:sp>
        <p:nvSpPr>
          <p:cNvPr id="95" name="テキスト ボックス 94">
            <a:extLst>
              <a:ext uri="{FF2B5EF4-FFF2-40B4-BE49-F238E27FC236}">
                <a16:creationId xmlns:a16="http://schemas.microsoft.com/office/drawing/2014/main" id="{BE8A6F5F-6231-4693-A6E6-D19427FDDA9F}"/>
              </a:ext>
            </a:extLst>
          </p:cNvPr>
          <p:cNvSpPr txBox="1"/>
          <p:nvPr/>
        </p:nvSpPr>
        <p:spPr>
          <a:xfrm>
            <a:off x="1379993" y="2870424"/>
            <a:ext cx="902811" cy="307777"/>
          </a:xfrm>
          <a:prstGeom prst="rect">
            <a:avLst/>
          </a:prstGeom>
          <a:noFill/>
        </p:spPr>
        <p:txBody>
          <a:bodyPr wrap="none" rtlCol="0">
            <a:spAutoFit/>
          </a:bodyPr>
          <a:lstStyle/>
          <a:p>
            <a:r>
              <a:rPr kumimoji="1" lang="ja-JP" altLang="en-US" sz="1400" dirty="0">
                <a:latin typeface="Arial" panose="020B0604020202020204" pitchFamily="34" charset="0"/>
                <a:ea typeface="ＭＳ Ｐゴシック" panose="020B0600070205080204" pitchFamily="50" charset="-128"/>
                <a:cs typeface="Arial" panose="020B0604020202020204" pitchFamily="34" charset="0"/>
              </a:rPr>
              <a:t>作業時間</a:t>
            </a:r>
          </a:p>
        </p:txBody>
      </p:sp>
      <p:sp>
        <p:nvSpPr>
          <p:cNvPr id="96" name="テキスト ボックス 95">
            <a:extLst>
              <a:ext uri="{FF2B5EF4-FFF2-40B4-BE49-F238E27FC236}">
                <a16:creationId xmlns:a16="http://schemas.microsoft.com/office/drawing/2014/main" id="{FB4FE408-8ABC-4D4A-AEE0-5227810DB81C}"/>
              </a:ext>
            </a:extLst>
          </p:cNvPr>
          <p:cNvSpPr txBox="1"/>
          <p:nvPr/>
        </p:nvSpPr>
        <p:spPr>
          <a:xfrm>
            <a:off x="703725" y="1888957"/>
            <a:ext cx="902811" cy="307777"/>
          </a:xfrm>
          <a:prstGeom prst="rect">
            <a:avLst/>
          </a:prstGeom>
          <a:noFill/>
        </p:spPr>
        <p:txBody>
          <a:bodyPr wrap="none" rtlCol="0">
            <a:spAutoFit/>
          </a:bodyPr>
          <a:lstStyle/>
          <a:p>
            <a:r>
              <a:rPr kumimoji="1" lang="ja-JP" altLang="en-US" sz="1400" dirty="0">
                <a:latin typeface="Arial" panose="020B0604020202020204" pitchFamily="34" charset="0"/>
                <a:ea typeface="ＭＳ Ｐゴシック" panose="020B0600070205080204" pitchFamily="50" charset="-128"/>
                <a:cs typeface="Arial" panose="020B0604020202020204" pitchFamily="34" charset="0"/>
              </a:rPr>
              <a:t>故障確率</a:t>
            </a:r>
          </a:p>
        </p:txBody>
      </p:sp>
      <p:cxnSp>
        <p:nvCxnSpPr>
          <p:cNvPr id="87" name="コネクタ: 曲線 86">
            <a:extLst>
              <a:ext uri="{FF2B5EF4-FFF2-40B4-BE49-F238E27FC236}">
                <a16:creationId xmlns:a16="http://schemas.microsoft.com/office/drawing/2014/main" id="{C12A089B-936A-4DF1-98E3-F6B6CC6ABCC0}"/>
              </a:ext>
            </a:extLst>
          </p:cNvPr>
          <p:cNvCxnSpPr>
            <a:cxnSpLocks/>
            <a:stCxn id="76" idx="1"/>
            <a:endCxn id="45" idx="0"/>
          </p:cNvCxnSpPr>
          <p:nvPr/>
        </p:nvCxnSpPr>
        <p:spPr>
          <a:xfrm rot="10800000" flipV="1">
            <a:off x="3517328" y="2046697"/>
            <a:ext cx="1209922" cy="488374"/>
          </a:xfrm>
          <a:prstGeom prst="curvedConnector2">
            <a:avLst/>
          </a:prstGeom>
          <a:ln>
            <a:tailEnd type="arrow"/>
          </a:ln>
        </p:spPr>
        <p:style>
          <a:lnRef idx="2">
            <a:schemeClr val="accent1"/>
          </a:lnRef>
          <a:fillRef idx="0">
            <a:schemeClr val="accent1"/>
          </a:fillRef>
          <a:effectRef idx="1">
            <a:schemeClr val="accent1"/>
          </a:effectRef>
          <a:fontRef idx="minor">
            <a:schemeClr val="tx1"/>
          </a:fontRef>
        </p:style>
      </p:cxnSp>
      <p:sp>
        <p:nvSpPr>
          <p:cNvPr id="88" name="テキスト ボックス 87">
            <a:extLst>
              <a:ext uri="{FF2B5EF4-FFF2-40B4-BE49-F238E27FC236}">
                <a16:creationId xmlns:a16="http://schemas.microsoft.com/office/drawing/2014/main" id="{6CD02178-48CF-4F65-A79A-8E58B154ADBD}"/>
              </a:ext>
            </a:extLst>
          </p:cNvPr>
          <p:cNvSpPr txBox="1"/>
          <p:nvPr/>
        </p:nvSpPr>
        <p:spPr>
          <a:xfrm>
            <a:off x="2696819" y="1561162"/>
            <a:ext cx="1654620" cy="646331"/>
          </a:xfrm>
          <a:prstGeom prst="rect">
            <a:avLst/>
          </a:prstGeom>
          <a:noFill/>
        </p:spPr>
        <p:txBody>
          <a:bodyPr wrap="none" rtlCol="0">
            <a:spAutoFit/>
          </a:bodyPr>
          <a:lstStyle/>
          <a:p>
            <a:r>
              <a:rPr kumimoji="1" lang="ja-JP" altLang="en-US" dirty="0">
                <a:latin typeface="Arial" panose="020B0604020202020204" pitchFamily="34" charset="0"/>
                <a:ea typeface="ＭＳ Ｐゴシック" panose="020B0600070205080204" pitchFamily="50" charset="-128"/>
                <a:cs typeface="Arial" panose="020B0604020202020204" pitchFamily="34" charset="0"/>
              </a:rPr>
              <a:t>ロボット組立て</a:t>
            </a:r>
            <a:endParaRPr kumimoji="1" lang="en-US" altLang="ja-JP" dirty="0">
              <a:latin typeface="Arial" panose="020B0604020202020204" pitchFamily="34" charset="0"/>
              <a:ea typeface="ＭＳ Ｐゴシック" panose="020B0600070205080204" pitchFamily="50" charset="-128"/>
              <a:cs typeface="Arial" panose="020B0604020202020204" pitchFamily="34" charset="0"/>
            </a:endParaRPr>
          </a:p>
          <a:p>
            <a:r>
              <a:rPr kumimoji="1" lang="ja-JP" altLang="en-US" dirty="0">
                <a:latin typeface="Arial" panose="020B0604020202020204" pitchFamily="34" charset="0"/>
                <a:ea typeface="ＭＳ Ｐゴシック" panose="020B0600070205080204" pitchFamily="50" charset="-128"/>
                <a:cs typeface="Arial" panose="020B0604020202020204" pitchFamily="34" charset="0"/>
              </a:rPr>
              <a:t>タスクの追加</a:t>
            </a:r>
          </a:p>
        </p:txBody>
      </p:sp>
    </p:spTree>
    <p:extLst>
      <p:ext uri="{BB962C8B-B14F-4D97-AF65-F5344CB8AC3E}">
        <p14:creationId xmlns:p14="http://schemas.microsoft.com/office/powerpoint/2010/main" val="15330753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四角形: 角を丸くする 7">
            <a:extLst>
              <a:ext uri="{FF2B5EF4-FFF2-40B4-BE49-F238E27FC236}">
                <a16:creationId xmlns:a16="http://schemas.microsoft.com/office/drawing/2014/main" id="{89B26E3B-7BD8-430A-A9C6-AFC852CBFFAA}"/>
              </a:ext>
            </a:extLst>
          </p:cNvPr>
          <p:cNvSpPr/>
          <p:nvPr/>
        </p:nvSpPr>
        <p:spPr>
          <a:xfrm>
            <a:off x="5084929" y="249274"/>
            <a:ext cx="3734457" cy="1486552"/>
          </a:xfrm>
          <a:prstGeom prst="roundRect">
            <a:avLst/>
          </a:prstGeom>
          <a:solidFill>
            <a:schemeClr val="bg1"/>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タイトル 1">
            <a:extLst>
              <a:ext uri="{FF2B5EF4-FFF2-40B4-BE49-F238E27FC236}">
                <a16:creationId xmlns:a16="http://schemas.microsoft.com/office/drawing/2014/main" id="{049A7C97-29AD-4F00-910E-ECBEEB28952A}"/>
              </a:ext>
            </a:extLst>
          </p:cNvPr>
          <p:cNvSpPr txBox="1">
            <a:spLocks/>
          </p:cNvSpPr>
          <p:nvPr/>
        </p:nvSpPr>
        <p:spPr>
          <a:xfrm>
            <a:off x="628650" y="108276"/>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dirty="0">
                <a:latin typeface="ＭＳ Ｐゴシック" panose="020B0600070205080204" pitchFamily="50" charset="-128"/>
                <a:ea typeface="ＭＳ Ｐゴシック" panose="020B0600070205080204" pitchFamily="50" charset="-128"/>
              </a:rPr>
              <a:t>最適化</a:t>
            </a:r>
          </a:p>
        </p:txBody>
      </p:sp>
      <p:pic>
        <p:nvPicPr>
          <p:cNvPr id="48" name="Picture 2" descr="書類・ドキュメントのアイコン04 | フリーのアイコンイラスト素材 icon-pit">
            <a:extLst>
              <a:ext uri="{FF2B5EF4-FFF2-40B4-BE49-F238E27FC236}">
                <a16:creationId xmlns:a16="http://schemas.microsoft.com/office/drawing/2014/main" id="{BBFEC8CC-C818-4137-AB77-16A05AA1B390}"/>
              </a:ext>
            </a:extLst>
          </p:cNvPr>
          <p:cNvPicPr>
            <a:picLocks noChangeAspect="1" noChangeArrowheads="1"/>
          </p:cNvPicPr>
          <p:nvPr/>
        </p:nvPicPr>
        <p:blipFill>
          <a:blip r:embed="rId2">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282363" y="373958"/>
            <a:ext cx="789708" cy="789708"/>
          </a:xfrm>
          <a:prstGeom prst="rect">
            <a:avLst/>
          </a:prstGeom>
          <a:noFill/>
          <a:extLst>
            <a:ext uri="{909E8E84-426E-40DD-AFC4-6F175D3DCCD1}">
              <a14:hiddenFill xmlns:a14="http://schemas.microsoft.com/office/drawing/2010/main">
                <a:solidFill>
                  <a:srgbClr val="FFFFFF"/>
                </a:solidFill>
              </a14:hiddenFill>
            </a:ext>
          </a:extLst>
        </p:spPr>
      </p:pic>
      <p:sp>
        <p:nvSpPr>
          <p:cNvPr id="49" name="テキスト ボックス 48">
            <a:extLst>
              <a:ext uri="{FF2B5EF4-FFF2-40B4-BE49-F238E27FC236}">
                <a16:creationId xmlns:a16="http://schemas.microsoft.com/office/drawing/2014/main" id="{A25DACDF-C7AB-4536-AEC2-3E32654D1A66}"/>
              </a:ext>
            </a:extLst>
          </p:cNvPr>
          <p:cNvSpPr txBox="1"/>
          <p:nvPr/>
        </p:nvSpPr>
        <p:spPr>
          <a:xfrm>
            <a:off x="5310334" y="1008701"/>
            <a:ext cx="1375698" cy="369332"/>
          </a:xfrm>
          <a:prstGeom prst="rect">
            <a:avLst/>
          </a:prstGeom>
          <a:noFill/>
        </p:spPr>
        <p:txBody>
          <a:bodyPr wrap="none" rtlCol="0">
            <a:spAutoFit/>
          </a:bodyPr>
          <a:lstStyle/>
          <a:p>
            <a:r>
              <a:rPr kumimoji="1" lang="en-US" altLang="ja-JP" dirty="0" err="1"/>
              <a:t>Robot.config</a:t>
            </a:r>
            <a:endParaRPr kumimoji="1" lang="ja-JP" altLang="en-US" dirty="0"/>
          </a:p>
        </p:txBody>
      </p:sp>
      <p:pic>
        <p:nvPicPr>
          <p:cNvPr id="51" name="Picture 2" descr="書類・ドキュメントのアイコン04 | フリーのアイコンイラスト素材 icon-pit">
            <a:extLst>
              <a:ext uri="{FF2B5EF4-FFF2-40B4-BE49-F238E27FC236}">
                <a16:creationId xmlns:a16="http://schemas.microsoft.com/office/drawing/2014/main" id="{B6B357B4-D541-4734-9C49-8A7D70BCA7B6}"/>
              </a:ext>
            </a:extLst>
          </p:cNvPr>
          <p:cNvPicPr>
            <a:picLocks noChangeAspect="1" noChangeArrowheads="1"/>
          </p:cNvPicPr>
          <p:nvPr/>
        </p:nvPicPr>
        <p:blipFill>
          <a:blip r:embed="rId2">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764369" y="373958"/>
            <a:ext cx="789708" cy="789708"/>
          </a:xfrm>
          <a:prstGeom prst="rect">
            <a:avLst/>
          </a:prstGeom>
          <a:noFill/>
          <a:extLst>
            <a:ext uri="{909E8E84-426E-40DD-AFC4-6F175D3DCCD1}">
              <a14:hiddenFill xmlns:a14="http://schemas.microsoft.com/office/drawing/2010/main">
                <a:solidFill>
                  <a:srgbClr val="FFFFFF"/>
                </a:solidFill>
              </a14:hiddenFill>
            </a:ext>
          </a:extLst>
        </p:spPr>
      </p:pic>
      <p:sp>
        <p:nvSpPr>
          <p:cNvPr id="52" name="テキスト ボックス 51">
            <a:extLst>
              <a:ext uri="{FF2B5EF4-FFF2-40B4-BE49-F238E27FC236}">
                <a16:creationId xmlns:a16="http://schemas.microsoft.com/office/drawing/2014/main" id="{1ECD850F-1494-449F-B25A-0E97EFCDA3A8}"/>
              </a:ext>
            </a:extLst>
          </p:cNvPr>
          <p:cNvSpPr txBox="1"/>
          <p:nvPr/>
        </p:nvSpPr>
        <p:spPr>
          <a:xfrm>
            <a:off x="6845258" y="1008701"/>
            <a:ext cx="1957972" cy="369332"/>
          </a:xfrm>
          <a:prstGeom prst="rect">
            <a:avLst/>
          </a:prstGeom>
          <a:noFill/>
        </p:spPr>
        <p:txBody>
          <a:bodyPr wrap="none" rtlCol="0">
            <a:spAutoFit/>
          </a:bodyPr>
          <a:lstStyle/>
          <a:p>
            <a:r>
              <a:rPr kumimoji="1" lang="en-US" altLang="ja-JP" dirty="0"/>
              <a:t>Task-</a:t>
            </a:r>
            <a:r>
              <a:rPr kumimoji="1" lang="en-US" altLang="ja-JP" dirty="0" err="1"/>
              <a:t>priority.config</a:t>
            </a:r>
            <a:endParaRPr kumimoji="1" lang="en-US" altLang="ja-JP" dirty="0"/>
          </a:p>
        </p:txBody>
      </p:sp>
      <p:sp>
        <p:nvSpPr>
          <p:cNvPr id="55" name="テキスト ボックス 54">
            <a:extLst>
              <a:ext uri="{FF2B5EF4-FFF2-40B4-BE49-F238E27FC236}">
                <a16:creationId xmlns:a16="http://schemas.microsoft.com/office/drawing/2014/main" id="{BC14B5C4-DECB-4F7D-9CB6-C1C9FBFD0A68}"/>
              </a:ext>
            </a:extLst>
          </p:cNvPr>
          <p:cNvSpPr txBox="1"/>
          <p:nvPr/>
        </p:nvSpPr>
        <p:spPr>
          <a:xfrm>
            <a:off x="5224859" y="1384125"/>
            <a:ext cx="1338828" cy="369332"/>
          </a:xfrm>
          <a:prstGeom prst="rect">
            <a:avLst/>
          </a:prstGeom>
          <a:noFill/>
        </p:spPr>
        <p:txBody>
          <a:bodyPr wrap="none" rtlCol="0">
            <a:spAutoFit/>
          </a:bodyPr>
          <a:lstStyle/>
          <a:p>
            <a:r>
              <a:rPr kumimoji="1" lang="ja-JP" altLang="en-US" dirty="0">
                <a:solidFill>
                  <a:schemeClr val="accent5"/>
                </a:solidFill>
                <a:latin typeface="ＭＳ Ｐゴシック" panose="020B0600070205080204" pitchFamily="50" charset="-128"/>
                <a:ea typeface="ＭＳ Ｐゴシック" panose="020B0600070205080204" pitchFamily="50" charset="-128"/>
              </a:rPr>
              <a:t>最適化対象</a:t>
            </a:r>
          </a:p>
        </p:txBody>
      </p:sp>
    </p:spTree>
    <p:extLst>
      <p:ext uri="{BB962C8B-B14F-4D97-AF65-F5344CB8AC3E}">
        <p14:creationId xmlns:p14="http://schemas.microsoft.com/office/powerpoint/2010/main" val="34435678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四角形: 角を丸くする 7">
            <a:extLst>
              <a:ext uri="{FF2B5EF4-FFF2-40B4-BE49-F238E27FC236}">
                <a16:creationId xmlns:a16="http://schemas.microsoft.com/office/drawing/2014/main" id="{89B26E3B-7BD8-430A-A9C6-AFC852CBFFAA}"/>
              </a:ext>
            </a:extLst>
          </p:cNvPr>
          <p:cNvSpPr/>
          <p:nvPr/>
        </p:nvSpPr>
        <p:spPr>
          <a:xfrm>
            <a:off x="5084929" y="249274"/>
            <a:ext cx="3734457" cy="1486552"/>
          </a:xfrm>
          <a:prstGeom prst="roundRect">
            <a:avLst/>
          </a:prstGeom>
          <a:solidFill>
            <a:schemeClr val="bg1"/>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65" name="コネクタ: カギ線 164">
            <a:extLst>
              <a:ext uri="{FF2B5EF4-FFF2-40B4-BE49-F238E27FC236}">
                <a16:creationId xmlns:a16="http://schemas.microsoft.com/office/drawing/2014/main" id="{816CC6C1-4983-425E-AFC6-9567B3F96994}"/>
              </a:ext>
            </a:extLst>
          </p:cNvPr>
          <p:cNvCxnSpPr>
            <a:cxnSpLocks/>
            <a:stCxn id="12" idx="2"/>
            <a:endCxn id="173" idx="0"/>
          </p:cNvCxnSpPr>
          <p:nvPr/>
        </p:nvCxnSpPr>
        <p:spPr>
          <a:xfrm rot="5400000">
            <a:off x="3238459" y="2194870"/>
            <a:ext cx="647399" cy="4224431"/>
          </a:xfrm>
          <a:prstGeom prst="bentConnector3">
            <a:avLst>
              <a:gd name="adj1" fmla="val 72985"/>
            </a:avLst>
          </a:prstGeom>
          <a:ln w="38100">
            <a:solidFill>
              <a:schemeClr val="bg1">
                <a:lumMod val="50000"/>
              </a:schemeClr>
            </a:solidFill>
            <a:tailEnd type="none"/>
          </a:ln>
        </p:spPr>
        <p:style>
          <a:lnRef idx="1">
            <a:schemeClr val="accent1"/>
          </a:lnRef>
          <a:fillRef idx="0">
            <a:schemeClr val="accent1"/>
          </a:fillRef>
          <a:effectRef idx="0">
            <a:schemeClr val="accent1"/>
          </a:effectRef>
          <a:fontRef idx="minor">
            <a:schemeClr val="tx1"/>
          </a:fontRef>
        </p:style>
      </p:cxnSp>
      <p:sp>
        <p:nvSpPr>
          <p:cNvPr id="3" name="矢印: 右 2">
            <a:extLst>
              <a:ext uri="{FF2B5EF4-FFF2-40B4-BE49-F238E27FC236}">
                <a16:creationId xmlns:a16="http://schemas.microsoft.com/office/drawing/2014/main" id="{EF3D3F78-198F-408F-B18A-3A7B17F591F4}"/>
              </a:ext>
            </a:extLst>
          </p:cNvPr>
          <p:cNvSpPr/>
          <p:nvPr/>
        </p:nvSpPr>
        <p:spPr>
          <a:xfrm>
            <a:off x="1771559" y="2407186"/>
            <a:ext cx="279473" cy="991880"/>
          </a:xfrm>
          <a:prstGeom prst="rightArrow">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dirty="0"/>
          </a:p>
        </p:txBody>
      </p:sp>
      <p:sp>
        <p:nvSpPr>
          <p:cNvPr id="24" name="テキスト ボックス 23">
            <a:extLst>
              <a:ext uri="{FF2B5EF4-FFF2-40B4-BE49-F238E27FC236}">
                <a16:creationId xmlns:a16="http://schemas.microsoft.com/office/drawing/2014/main" id="{E630C73F-902D-4111-9605-054C72BDF109}"/>
              </a:ext>
            </a:extLst>
          </p:cNvPr>
          <p:cNvSpPr txBox="1"/>
          <p:nvPr/>
        </p:nvSpPr>
        <p:spPr>
          <a:xfrm>
            <a:off x="235671" y="2723420"/>
            <a:ext cx="1457450" cy="369332"/>
          </a:xfrm>
          <a:prstGeom prst="rect">
            <a:avLst/>
          </a:prstGeom>
          <a:solidFill>
            <a:schemeClr val="bg2"/>
          </a:solidFill>
          <a:ln>
            <a:solidFill>
              <a:schemeClr val="tx1"/>
            </a:solidFill>
          </a:ln>
        </p:spPr>
        <p:txBody>
          <a:bodyPr wrap="none" rtlCol="0">
            <a:spAutoFit/>
          </a:bodyPr>
          <a:lstStyle/>
          <a:p>
            <a:r>
              <a:rPr kumimoji="1" lang="ja-JP" altLang="en-US" dirty="0">
                <a:latin typeface="ＭＳ Ｐゴシック" panose="020B0600070205080204" pitchFamily="50" charset="-128"/>
                <a:ea typeface="ＭＳ Ｐゴシック" panose="020B0600070205080204" pitchFamily="50" charset="-128"/>
              </a:rPr>
              <a:t>シナリオ変数</a:t>
            </a:r>
          </a:p>
        </p:txBody>
      </p:sp>
      <p:sp>
        <p:nvSpPr>
          <p:cNvPr id="25" name="四角形: 角を丸くする 24">
            <a:extLst>
              <a:ext uri="{FF2B5EF4-FFF2-40B4-BE49-F238E27FC236}">
                <a16:creationId xmlns:a16="http://schemas.microsoft.com/office/drawing/2014/main" id="{39712CCF-A96B-4230-8842-C5BA51C5B3D6}"/>
              </a:ext>
            </a:extLst>
          </p:cNvPr>
          <p:cNvSpPr/>
          <p:nvPr/>
        </p:nvSpPr>
        <p:spPr>
          <a:xfrm>
            <a:off x="2300288" y="2922473"/>
            <a:ext cx="2092194" cy="791308"/>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500" dirty="0">
                <a:solidFill>
                  <a:schemeClr val="tx1"/>
                </a:solidFill>
                <a:latin typeface="ＭＳ Ｐゴシック" panose="020B0600070205080204" pitchFamily="50" charset="-128"/>
                <a:ea typeface="ＭＳ Ｐゴシック" panose="020B0600070205080204" pitchFamily="50" charset="-128"/>
              </a:rPr>
              <a:t>モジュラーロボット配分</a:t>
            </a:r>
            <a:endParaRPr kumimoji="1" lang="en-US" altLang="ja-JP" sz="1500" dirty="0">
              <a:solidFill>
                <a:schemeClr val="tx1"/>
              </a:solidFill>
              <a:latin typeface="ＭＳ Ｐゴシック" panose="020B0600070205080204" pitchFamily="50" charset="-128"/>
              <a:ea typeface="ＭＳ Ｐゴシック" panose="020B0600070205080204" pitchFamily="50" charset="-128"/>
            </a:endParaRPr>
          </a:p>
          <a:p>
            <a:pPr algn="ctr"/>
            <a:r>
              <a:rPr kumimoji="1" lang="ja-JP" altLang="en-US" sz="1500" dirty="0">
                <a:solidFill>
                  <a:schemeClr val="tx1"/>
                </a:solidFill>
                <a:latin typeface="ＭＳ Ｐゴシック" panose="020B0600070205080204" pitchFamily="50" charset="-128"/>
                <a:ea typeface="ＭＳ Ｐゴシック" panose="020B0600070205080204" pitchFamily="50" charset="-128"/>
              </a:rPr>
              <a:t>多目的最適化</a:t>
            </a:r>
          </a:p>
        </p:txBody>
      </p:sp>
      <p:sp>
        <p:nvSpPr>
          <p:cNvPr id="28" name="四角形: 角を丸くする 27">
            <a:extLst>
              <a:ext uri="{FF2B5EF4-FFF2-40B4-BE49-F238E27FC236}">
                <a16:creationId xmlns:a16="http://schemas.microsoft.com/office/drawing/2014/main" id="{7E56719D-C46A-4F77-918C-0B775C643076}"/>
              </a:ext>
            </a:extLst>
          </p:cNvPr>
          <p:cNvSpPr/>
          <p:nvPr/>
        </p:nvSpPr>
        <p:spPr>
          <a:xfrm>
            <a:off x="6956914" y="2536659"/>
            <a:ext cx="1419957" cy="362683"/>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350" dirty="0">
                <a:solidFill>
                  <a:schemeClr val="tx1"/>
                </a:solidFill>
                <a:latin typeface="ＭＳ Ｐゴシック" panose="020B0600070205080204" pitchFamily="50" charset="-128"/>
                <a:ea typeface="ＭＳ Ｐゴシック" panose="020B0600070205080204" pitchFamily="50" charset="-128"/>
              </a:rPr>
              <a:t>スケジューリング</a:t>
            </a:r>
          </a:p>
        </p:txBody>
      </p:sp>
      <p:sp>
        <p:nvSpPr>
          <p:cNvPr id="30" name="四角形: 角を丸くする 29">
            <a:extLst>
              <a:ext uri="{FF2B5EF4-FFF2-40B4-BE49-F238E27FC236}">
                <a16:creationId xmlns:a16="http://schemas.microsoft.com/office/drawing/2014/main" id="{7626DAF4-F398-4313-8C36-80F016A655FF}"/>
              </a:ext>
            </a:extLst>
          </p:cNvPr>
          <p:cNvSpPr/>
          <p:nvPr/>
        </p:nvSpPr>
        <p:spPr>
          <a:xfrm>
            <a:off x="6956914" y="2955443"/>
            <a:ext cx="1419957" cy="362683"/>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350" dirty="0">
                <a:solidFill>
                  <a:schemeClr val="tx1"/>
                </a:solidFill>
                <a:latin typeface="ＭＳ Ｐゴシック" panose="020B0600070205080204" pitchFamily="50" charset="-128"/>
                <a:ea typeface="ＭＳ Ｐゴシック" panose="020B0600070205080204" pitchFamily="50" charset="-128"/>
              </a:rPr>
              <a:t>スケジューリング</a:t>
            </a:r>
          </a:p>
        </p:txBody>
      </p:sp>
      <p:sp>
        <p:nvSpPr>
          <p:cNvPr id="31" name="四角形: 角を丸くする 30">
            <a:extLst>
              <a:ext uri="{FF2B5EF4-FFF2-40B4-BE49-F238E27FC236}">
                <a16:creationId xmlns:a16="http://schemas.microsoft.com/office/drawing/2014/main" id="{A0F51E62-875B-41F8-BD25-9A1473D338F3}"/>
              </a:ext>
            </a:extLst>
          </p:cNvPr>
          <p:cNvSpPr/>
          <p:nvPr/>
        </p:nvSpPr>
        <p:spPr>
          <a:xfrm>
            <a:off x="6956914" y="3651183"/>
            <a:ext cx="1419957" cy="362683"/>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350" dirty="0">
                <a:solidFill>
                  <a:schemeClr val="tx1"/>
                </a:solidFill>
                <a:latin typeface="ＭＳ Ｐゴシック" panose="020B0600070205080204" pitchFamily="50" charset="-128"/>
                <a:ea typeface="ＭＳ Ｐゴシック" panose="020B0600070205080204" pitchFamily="50" charset="-128"/>
              </a:rPr>
              <a:t>スケジューリング</a:t>
            </a:r>
          </a:p>
        </p:txBody>
      </p:sp>
      <p:cxnSp>
        <p:nvCxnSpPr>
          <p:cNvPr id="33" name="直線矢印コネクタ 32">
            <a:extLst>
              <a:ext uri="{FF2B5EF4-FFF2-40B4-BE49-F238E27FC236}">
                <a16:creationId xmlns:a16="http://schemas.microsoft.com/office/drawing/2014/main" id="{59A1963E-ACE4-4E93-A7E3-176B18B1DDDB}"/>
              </a:ext>
            </a:extLst>
          </p:cNvPr>
          <p:cNvCxnSpPr>
            <a:cxnSpLocks/>
            <a:stCxn id="12" idx="3"/>
            <a:endCxn id="28" idx="1"/>
          </p:cNvCxnSpPr>
          <p:nvPr/>
        </p:nvCxnSpPr>
        <p:spPr>
          <a:xfrm flipV="1">
            <a:off x="6483448" y="2718001"/>
            <a:ext cx="473466" cy="5013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直線矢印コネクタ 33">
            <a:extLst>
              <a:ext uri="{FF2B5EF4-FFF2-40B4-BE49-F238E27FC236}">
                <a16:creationId xmlns:a16="http://schemas.microsoft.com/office/drawing/2014/main" id="{9C4027D5-CE7C-44CD-A460-1C62E163EDAC}"/>
              </a:ext>
            </a:extLst>
          </p:cNvPr>
          <p:cNvCxnSpPr>
            <a:cxnSpLocks/>
            <a:stCxn id="12" idx="3"/>
            <a:endCxn id="30" idx="1"/>
          </p:cNvCxnSpPr>
          <p:nvPr/>
        </p:nvCxnSpPr>
        <p:spPr>
          <a:xfrm flipV="1">
            <a:off x="6483448" y="3136784"/>
            <a:ext cx="473466" cy="825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直線矢印コネクタ 36">
            <a:extLst>
              <a:ext uri="{FF2B5EF4-FFF2-40B4-BE49-F238E27FC236}">
                <a16:creationId xmlns:a16="http://schemas.microsoft.com/office/drawing/2014/main" id="{AAFA2F74-0919-4B92-BB49-3C8B592C21F0}"/>
              </a:ext>
            </a:extLst>
          </p:cNvPr>
          <p:cNvCxnSpPr>
            <a:cxnSpLocks/>
            <a:stCxn id="12" idx="3"/>
            <a:endCxn id="31" idx="1"/>
          </p:cNvCxnSpPr>
          <p:nvPr/>
        </p:nvCxnSpPr>
        <p:spPr>
          <a:xfrm>
            <a:off x="6483448" y="3219337"/>
            <a:ext cx="473466" cy="6131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1" name="テキスト ボックス 40">
            <a:extLst>
              <a:ext uri="{FF2B5EF4-FFF2-40B4-BE49-F238E27FC236}">
                <a16:creationId xmlns:a16="http://schemas.microsoft.com/office/drawing/2014/main" id="{D5F2ACDE-F6FA-4F5F-9D81-F21B6BFF9171}"/>
              </a:ext>
            </a:extLst>
          </p:cNvPr>
          <p:cNvSpPr txBox="1"/>
          <p:nvPr/>
        </p:nvSpPr>
        <p:spPr>
          <a:xfrm rot="5400000">
            <a:off x="7478338" y="3309858"/>
            <a:ext cx="415498" cy="369332"/>
          </a:xfrm>
          <a:prstGeom prst="rect">
            <a:avLst/>
          </a:prstGeom>
          <a:noFill/>
        </p:spPr>
        <p:txBody>
          <a:bodyPr wrap="none" rtlCol="0">
            <a:spAutoFit/>
          </a:bodyPr>
          <a:lstStyle/>
          <a:p>
            <a:r>
              <a:rPr kumimoji="1" lang="en-US" altLang="ja-JP" dirty="0">
                <a:latin typeface="ＭＳ Ｐゴシック" panose="020B0600070205080204" pitchFamily="50" charset="-128"/>
                <a:ea typeface="ＭＳ Ｐゴシック" panose="020B0600070205080204" pitchFamily="50" charset="-128"/>
              </a:rPr>
              <a:t>…</a:t>
            </a:r>
            <a:endParaRPr kumimoji="1" lang="ja-JP" altLang="en-US" dirty="0">
              <a:latin typeface="ＭＳ Ｐゴシック" panose="020B0600070205080204" pitchFamily="50" charset="-128"/>
              <a:ea typeface="ＭＳ Ｐゴシック" panose="020B0600070205080204" pitchFamily="50" charset="-128"/>
            </a:endParaRPr>
          </a:p>
        </p:txBody>
      </p:sp>
      <p:cxnSp>
        <p:nvCxnSpPr>
          <p:cNvPr id="43" name="コネクタ: カギ線 42">
            <a:extLst>
              <a:ext uri="{FF2B5EF4-FFF2-40B4-BE49-F238E27FC236}">
                <a16:creationId xmlns:a16="http://schemas.microsoft.com/office/drawing/2014/main" id="{092040ED-775F-4538-90F8-421283945B96}"/>
              </a:ext>
            </a:extLst>
          </p:cNvPr>
          <p:cNvCxnSpPr>
            <a:cxnSpLocks/>
            <a:stCxn id="45" idx="0"/>
            <a:endCxn id="25" idx="0"/>
          </p:cNvCxnSpPr>
          <p:nvPr/>
        </p:nvCxnSpPr>
        <p:spPr>
          <a:xfrm rot="16200000" flipV="1">
            <a:off x="5785419" y="483439"/>
            <a:ext cx="388235" cy="5266302"/>
          </a:xfrm>
          <a:prstGeom prst="bentConnector3">
            <a:avLst>
              <a:gd name="adj1" fmla="val 252482"/>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45" name="楕円 44">
            <a:extLst>
              <a:ext uri="{FF2B5EF4-FFF2-40B4-BE49-F238E27FC236}">
                <a16:creationId xmlns:a16="http://schemas.microsoft.com/office/drawing/2014/main" id="{BFC11566-ACB4-41F8-8ABE-309C9362AE84}"/>
              </a:ext>
            </a:extLst>
          </p:cNvPr>
          <p:cNvSpPr/>
          <p:nvPr/>
        </p:nvSpPr>
        <p:spPr>
          <a:xfrm>
            <a:off x="8585687" y="3310707"/>
            <a:ext cx="54000" cy="54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46" name="矢印: 右 45">
            <a:extLst>
              <a:ext uri="{FF2B5EF4-FFF2-40B4-BE49-F238E27FC236}">
                <a16:creationId xmlns:a16="http://schemas.microsoft.com/office/drawing/2014/main" id="{ABFF4007-F1B5-43F6-BF73-24BB0F2BB4DA}"/>
              </a:ext>
            </a:extLst>
          </p:cNvPr>
          <p:cNvSpPr/>
          <p:nvPr/>
        </p:nvSpPr>
        <p:spPr>
          <a:xfrm>
            <a:off x="4476587" y="2934039"/>
            <a:ext cx="279473" cy="797902"/>
          </a:xfrm>
          <a:prstGeom prst="rightArrow">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cxnSp>
        <p:nvCxnSpPr>
          <p:cNvPr id="53" name="直線コネクタ 52">
            <a:extLst>
              <a:ext uri="{FF2B5EF4-FFF2-40B4-BE49-F238E27FC236}">
                <a16:creationId xmlns:a16="http://schemas.microsoft.com/office/drawing/2014/main" id="{8F37A0D6-9811-48AB-B0D4-A2EC23067ADA}"/>
              </a:ext>
            </a:extLst>
          </p:cNvPr>
          <p:cNvCxnSpPr>
            <a:stCxn id="28" idx="3"/>
            <a:endCxn id="45" idx="3"/>
          </p:cNvCxnSpPr>
          <p:nvPr/>
        </p:nvCxnSpPr>
        <p:spPr>
          <a:xfrm>
            <a:off x="8376871" y="2718001"/>
            <a:ext cx="216725" cy="638798"/>
          </a:xfrm>
          <a:prstGeom prst="line">
            <a:avLst/>
          </a:prstGeom>
        </p:spPr>
        <p:style>
          <a:lnRef idx="1">
            <a:schemeClr val="accent1"/>
          </a:lnRef>
          <a:fillRef idx="0">
            <a:schemeClr val="accent1"/>
          </a:fillRef>
          <a:effectRef idx="0">
            <a:schemeClr val="accent1"/>
          </a:effectRef>
          <a:fontRef idx="minor">
            <a:schemeClr val="tx1"/>
          </a:fontRef>
        </p:style>
      </p:cxnSp>
      <p:cxnSp>
        <p:nvCxnSpPr>
          <p:cNvPr id="54" name="直線コネクタ 53">
            <a:extLst>
              <a:ext uri="{FF2B5EF4-FFF2-40B4-BE49-F238E27FC236}">
                <a16:creationId xmlns:a16="http://schemas.microsoft.com/office/drawing/2014/main" id="{5CC3D42E-EBE5-423B-B823-2922E6B35882}"/>
              </a:ext>
            </a:extLst>
          </p:cNvPr>
          <p:cNvCxnSpPr>
            <a:cxnSpLocks/>
            <a:stCxn id="30" idx="3"/>
            <a:endCxn id="45" idx="2"/>
          </p:cNvCxnSpPr>
          <p:nvPr/>
        </p:nvCxnSpPr>
        <p:spPr>
          <a:xfrm>
            <a:off x="8376871" y="3136785"/>
            <a:ext cx="208817" cy="200923"/>
          </a:xfrm>
          <a:prstGeom prst="line">
            <a:avLst/>
          </a:prstGeom>
        </p:spPr>
        <p:style>
          <a:lnRef idx="1">
            <a:schemeClr val="accent1"/>
          </a:lnRef>
          <a:fillRef idx="0">
            <a:schemeClr val="accent1"/>
          </a:fillRef>
          <a:effectRef idx="0">
            <a:schemeClr val="accent1"/>
          </a:effectRef>
          <a:fontRef idx="minor">
            <a:schemeClr val="tx1"/>
          </a:fontRef>
        </p:style>
      </p:cxnSp>
      <p:cxnSp>
        <p:nvCxnSpPr>
          <p:cNvPr id="57" name="直線コネクタ 56">
            <a:extLst>
              <a:ext uri="{FF2B5EF4-FFF2-40B4-BE49-F238E27FC236}">
                <a16:creationId xmlns:a16="http://schemas.microsoft.com/office/drawing/2014/main" id="{9EC91C1E-C2EB-43F8-9DB0-289B085CAF6B}"/>
              </a:ext>
            </a:extLst>
          </p:cNvPr>
          <p:cNvCxnSpPr>
            <a:cxnSpLocks/>
            <a:stCxn id="31" idx="3"/>
            <a:endCxn id="45" idx="2"/>
          </p:cNvCxnSpPr>
          <p:nvPr/>
        </p:nvCxnSpPr>
        <p:spPr>
          <a:xfrm flipV="1">
            <a:off x="8376871" y="3337707"/>
            <a:ext cx="208817" cy="494817"/>
          </a:xfrm>
          <a:prstGeom prst="line">
            <a:avLst/>
          </a:prstGeom>
        </p:spPr>
        <p:style>
          <a:lnRef idx="1">
            <a:schemeClr val="accent1"/>
          </a:lnRef>
          <a:fillRef idx="0">
            <a:schemeClr val="accent1"/>
          </a:fillRef>
          <a:effectRef idx="0">
            <a:schemeClr val="accent1"/>
          </a:effectRef>
          <a:fontRef idx="minor">
            <a:schemeClr val="tx1"/>
          </a:fontRef>
        </p:style>
      </p:cxnSp>
      <p:sp>
        <p:nvSpPr>
          <p:cNvPr id="61" name="テキスト ボックス 60">
            <a:extLst>
              <a:ext uri="{FF2B5EF4-FFF2-40B4-BE49-F238E27FC236}">
                <a16:creationId xmlns:a16="http://schemas.microsoft.com/office/drawing/2014/main" id="{0B4BC866-C331-4B45-9528-87CF568EBC5E}"/>
              </a:ext>
            </a:extLst>
          </p:cNvPr>
          <p:cNvSpPr txBox="1"/>
          <p:nvPr/>
        </p:nvSpPr>
        <p:spPr>
          <a:xfrm>
            <a:off x="4490799" y="1908005"/>
            <a:ext cx="2212465" cy="369332"/>
          </a:xfrm>
          <a:prstGeom prst="rect">
            <a:avLst/>
          </a:prstGeom>
          <a:noFill/>
        </p:spPr>
        <p:txBody>
          <a:bodyPr wrap="none" rtlCol="0">
            <a:spAutoFit/>
          </a:bodyPr>
          <a:lstStyle/>
          <a:p>
            <a:r>
              <a:rPr kumimoji="1" lang="ja-JP" altLang="en-US" dirty="0">
                <a:latin typeface="ＭＳ Ｐゴシック" panose="020B0600070205080204" pitchFamily="50" charset="-128"/>
                <a:ea typeface="ＭＳ Ｐゴシック" panose="020B0600070205080204" pitchFamily="50" charset="-128"/>
              </a:rPr>
              <a:t>故障などの状況変化</a:t>
            </a:r>
          </a:p>
        </p:txBody>
      </p:sp>
      <p:sp>
        <p:nvSpPr>
          <p:cNvPr id="63" name="四角形: 角を丸くする 62">
            <a:extLst>
              <a:ext uri="{FF2B5EF4-FFF2-40B4-BE49-F238E27FC236}">
                <a16:creationId xmlns:a16="http://schemas.microsoft.com/office/drawing/2014/main" id="{924235FD-B818-4E0D-9470-97376E70C02D}"/>
              </a:ext>
            </a:extLst>
          </p:cNvPr>
          <p:cNvSpPr/>
          <p:nvPr/>
        </p:nvSpPr>
        <p:spPr>
          <a:xfrm>
            <a:off x="2136531" y="1892846"/>
            <a:ext cx="6851405" cy="2439458"/>
          </a:xfrm>
          <a:prstGeom prst="roundRect">
            <a:avLst/>
          </a:prstGeom>
          <a:noFill/>
          <a:ln w="19050">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cxnSp>
        <p:nvCxnSpPr>
          <p:cNvPr id="65" name="コネクタ: カギ線 64">
            <a:extLst>
              <a:ext uri="{FF2B5EF4-FFF2-40B4-BE49-F238E27FC236}">
                <a16:creationId xmlns:a16="http://schemas.microsoft.com/office/drawing/2014/main" id="{B758F139-3AE1-43D6-8035-628495FC0E10}"/>
              </a:ext>
            </a:extLst>
          </p:cNvPr>
          <p:cNvCxnSpPr>
            <a:cxnSpLocks/>
            <a:stCxn id="24" idx="1"/>
            <a:endCxn id="69" idx="1"/>
          </p:cNvCxnSpPr>
          <p:nvPr/>
        </p:nvCxnSpPr>
        <p:spPr>
          <a:xfrm rot="10800000" flipH="1" flipV="1">
            <a:off x="235670" y="2908086"/>
            <a:ext cx="108121" cy="787946"/>
          </a:xfrm>
          <a:prstGeom prst="bentConnector3">
            <a:avLst>
              <a:gd name="adj1" fmla="val -211430"/>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9" name="左大かっこ 68">
            <a:extLst>
              <a:ext uri="{FF2B5EF4-FFF2-40B4-BE49-F238E27FC236}">
                <a16:creationId xmlns:a16="http://schemas.microsoft.com/office/drawing/2014/main" id="{AA7AD5B4-5B91-4012-95D3-D2416F1D96EB}"/>
              </a:ext>
            </a:extLst>
          </p:cNvPr>
          <p:cNvSpPr/>
          <p:nvPr/>
        </p:nvSpPr>
        <p:spPr>
          <a:xfrm>
            <a:off x="343792" y="3277532"/>
            <a:ext cx="70337" cy="837000"/>
          </a:xfrm>
          <a:prstGeom prst="lef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1350"/>
          </a:p>
        </p:txBody>
      </p:sp>
      <p:sp>
        <p:nvSpPr>
          <p:cNvPr id="74" name="テキスト ボックス 73">
            <a:extLst>
              <a:ext uri="{FF2B5EF4-FFF2-40B4-BE49-F238E27FC236}">
                <a16:creationId xmlns:a16="http://schemas.microsoft.com/office/drawing/2014/main" id="{69C654E4-FE2C-4949-A5B2-B91B74D9DE2D}"/>
              </a:ext>
            </a:extLst>
          </p:cNvPr>
          <p:cNvSpPr txBox="1"/>
          <p:nvPr/>
        </p:nvSpPr>
        <p:spPr>
          <a:xfrm>
            <a:off x="373174" y="3267799"/>
            <a:ext cx="1788001" cy="923330"/>
          </a:xfrm>
          <a:prstGeom prst="rect">
            <a:avLst/>
          </a:prstGeom>
          <a:noFill/>
        </p:spPr>
        <p:txBody>
          <a:bodyPr wrap="square" rtlCol="0">
            <a:spAutoFit/>
          </a:bodyPr>
          <a:lstStyle/>
          <a:p>
            <a:pPr marL="214313" indent="-214313">
              <a:buFont typeface="Arial" panose="020B0604020202020204" pitchFamily="34" charset="0"/>
              <a:buChar char="•"/>
            </a:pPr>
            <a:r>
              <a:rPr kumimoji="1" lang="ja-JP" altLang="en-US" sz="1350" dirty="0">
                <a:latin typeface="ＭＳ Ｐゴシック" panose="020B0600070205080204" pitchFamily="50" charset="-128"/>
                <a:ea typeface="ＭＳ Ｐゴシック" panose="020B0600070205080204" pitchFamily="50" charset="-128"/>
              </a:rPr>
              <a:t>作業内訳</a:t>
            </a:r>
            <a:endParaRPr kumimoji="1" lang="en-US" altLang="ja-JP" sz="1350" dirty="0">
              <a:latin typeface="ＭＳ Ｐゴシック" panose="020B0600070205080204" pitchFamily="50" charset="-128"/>
              <a:ea typeface="ＭＳ Ｐゴシック" panose="020B0600070205080204" pitchFamily="50" charset="-128"/>
            </a:endParaRPr>
          </a:p>
          <a:p>
            <a:pPr marL="214313" indent="-214313">
              <a:buFont typeface="Arial" panose="020B0604020202020204" pitchFamily="34" charset="0"/>
              <a:buChar char="•"/>
            </a:pPr>
            <a:r>
              <a:rPr kumimoji="1" lang="ja-JP" altLang="en-US" sz="1350" dirty="0">
                <a:latin typeface="ＭＳ Ｐゴシック" panose="020B0600070205080204" pitchFamily="50" charset="-128"/>
                <a:ea typeface="ＭＳ Ｐゴシック" panose="020B0600070205080204" pitchFamily="50" charset="-128"/>
              </a:rPr>
              <a:t>各ロボットの性能</a:t>
            </a:r>
            <a:endParaRPr kumimoji="1" lang="en-US" altLang="ja-JP" sz="1350" dirty="0">
              <a:latin typeface="ＭＳ Ｐゴシック" panose="020B0600070205080204" pitchFamily="50" charset="-128"/>
              <a:ea typeface="ＭＳ Ｐゴシック" panose="020B0600070205080204" pitchFamily="50" charset="-128"/>
            </a:endParaRPr>
          </a:p>
          <a:p>
            <a:pPr marL="214313" indent="-214313">
              <a:buFont typeface="Arial" panose="020B0604020202020204" pitchFamily="34" charset="0"/>
              <a:buChar char="•"/>
            </a:pPr>
            <a:r>
              <a:rPr kumimoji="1" lang="ja-JP" altLang="en-US" sz="1350" dirty="0">
                <a:latin typeface="ＭＳ Ｐゴシック" panose="020B0600070205080204" pitchFamily="50" charset="-128"/>
                <a:ea typeface="ＭＳ Ｐゴシック" panose="020B0600070205080204" pitchFamily="50" charset="-128"/>
              </a:rPr>
              <a:t>モジュールリソース</a:t>
            </a:r>
            <a:endParaRPr kumimoji="1" lang="en-US" altLang="ja-JP" sz="1350" dirty="0">
              <a:latin typeface="ＭＳ Ｐゴシック" panose="020B0600070205080204" pitchFamily="50" charset="-128"/>
              <a:ea typeface="ＭＳ Ｐゴシック" panose="020B0600070205080204" pitchFamily="50" charset="-128"/>
            </a:endParaRPr>
          </a:p>
          <a:p>
            <a:pPr marL="214313" indent="-214313">
              <a:buFont typeface="Arial" panose="020B0604020202020204" pitchFamily="34" charset="0"/>
              <a:buChar char="•"/>
            </a:pPr>
            <a:r>
              <a:rPr kumimoji="1" lang="ja-JP" altLang="en-US" sz="1350" dirty="0">
                <a:latin typeface="ＭＳ Ｐゴシック" panose="020B0600070205080204" pitchFamily="50" charset="-128"/>
                <a:ea typeface="ＭＳ Ｐゴシック" panose="020B0600070205080204" pitchFamily="50" charset="-128"/>
              </a:rPr>
              <a:t>故障発生シナリオ</a:t>
            </a:r>
          </a:p>
        </p:txBody>
      </p:sp>
      <p:sp>
        <p:nvSpPr>
          <p:cNvPr id="164" name="矢印: 右 163">
            <a:extLst>
              <a:ext uri="{FF2B5EF4-FFF2-40B4-BE49-F238E27FC236}">
                <a16:creationId xmlns:a16="http://schemas.microsoft.com/office/drawing/2014/main" id="{2EF804F6-98CB-4D53-B858-96B5E655194F}"/>
              </a:ext>
            </a:extLst>
          </p:cNvPr>
          <p:cNvSpPr/>
          <p:nvPr/>
        </p:nvSpPr>
        <p:spPr>
          <a:xfrm rot="5400000">
            <a:off x="7546350" y="4136178"/>
            <a:ext cx="279473" cy="797902"/>
          </a:xfrm>
          <a:prstGeom prst="rightArrow">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173" name="四角形: 角を丸くする 172">
            <a:extLst>
              <a:ext uri="{FF2B5EF4-FFF2-40B4-BE49-F238E27FC236}">
                <a16:creationId xmlns:a16="http://schemas.microsoft.com/office/drawing/2014/main" id="{DD219210-A780-4660-8391-4165F5F7094B}"/>
              </a:ext>
            </a:extLst>
          </p:cNvPr>
          <p:cNvSpPr/>
          <p:nvPr/>
        </p:nvSpPr>
        <p:spPr>
          <a:xfrm>
            <a:off x="324614" y="4630785"/>
            <a:ext cx="2250657" cy="1199871"/>
          </a:xfrm>
          <a:prstGeom prst="roundRect">
            <a:avLst/>
          </a:prstGeom>
          <a:no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pic>
        <p:nvPicPr>
          <p:cNvPr id="177" name="図 176">
            <a:extLst>
              <a:ext uri="{FF2B5EF4-FFF2-40B4-BE49-F238E27FC236}">
                <a16:creationId xmlns:a16="http://schemas.microsoft.com/office/drawing/2014/main" id="{B3E0B499-0C81-4850-B50E-C05992ECC055}"/>
              </a:ext>
            </a:extLst>
          </p:cNvPr>
          <p:cNvPicPr>
            <a:picLocks noChangeAspect="1"/>
          </p:cNvPicPr>
          <p:nvPr/>
        </p:nvPicPr>
        <p:blipFill rotWithShape="1">
          <a:blip r:embed="rId2" cstate="hqprint">
            <a:extLst>
              <a:ext uri="{28A0092B-C50C-407E-A947-70E740481C1C}">
                <a14:useLocalDpi xmlns:a14="http://schemas.microsoft.com/office/drawing/2010/main" val="0"/>
              </a:ext>
            </a:extLst>
          </a:blip>
          <a:srcRect l="52099" t="15060" r="4881" b="45540"/>
          <a:stretch/>
        </p:blipFill>
        <p:spPr>
          <a:xfrm>
            <a:off x="1049011" y="4731427"/>
            <a:ext cx="615720" cy="403883"/>
          </a:xfrm>
          <a:prstGeom prst="rect">
            <a:avLst/>
          </a:prstGeom>
        </p:spPr>
      </p:pic>
      <p:cxnSp>
        <p:nvCxnSpPr>
          <p:cNvPr id="179" name="直線コネクタ 178">
            <a:extLst>
              <a:ext uri="{FF2B5EF4-FFF2-40B4-BE49-F238E27FC236}">
                <a16:creationId xmlns:a16="http://schemas.microsoft.com/office/drawing/2014/main" id="{C4615B42-4BA2-4EC8-A6D9-3CFAAB8E0DF2}"/>
              </a:ext>
            </a:extLst>
          </p:cNvPr>
          <p:cNvCxnSpPr>
            <a:cxnSpLocks/>
          </p:cNvCxnSpPr>
          <p:nvPr/>
        </p:nvCxnSpPr>
        <p:spPr>
          <a:xfrm flipH="1">
            <a:off x="378960" y="4696590"/>
            <a:ext cx="2135573" cy="1051727"/>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83" name="テキスト ボックス 182">
            <a:extLst>
              <a:ext uri="{FF2B5EF4-FFF2-40B4-BE49-F238E27FC236}">
                <a16:creationId xmlns:a16="http://schemas.microsoft.com/office/drawing/2014/main" id="{0EF24C53-4045-4224-AA37-87C53393D9F8}"/>
              </a:ext>
            </a:extLst>
          </p:cNvPr>
          <p:cNvSpPr txBox="1"/>
          <p:nvPr/>
        </p:nvSpPr>
        <p:spPr>
          <a:xfrm>
            <a:off x="2030306" y="5466370"/>
            <a:ext cx="476412" cy="300082"/>
          </a:xfrm>
          <a:prstGeom prst="rect">
            <a:avLst/>
          </a:prstGeom>
          <a:noFill/>
        </p:spPr>
        <p:txBody>
          <a:bodyPr wrap="none" rtlCol="0">
            <a:spAutoFit/>
          </a:bodyPr>
          <a:lstStyle/>
          <a:p>
            <a:r>
              <a:rPr kumimoji="1" lang="en-US" altLang="ja-JP" sz="1350" dirty="0">
                <a:latin typeface="ＭＳ Ｐゴシック" panose="020B0600070205080204" pitchFamily="50" charset="-128"/>
                <a:ea typeface="ＭＳ Ｐゴシック" panose="020B0600070205080204" pitchFamily="50" charset="-128"/>
              </a:rPr>
              <a:t>×</a:t>
            </a:r>
            <a:r>
              <a:rPr kumimoji="1" lang="ja-JP" altLang="en-US" sz="1350" dirty="0">
                <a:latin typeface="ＭＳ Ｐゴシック" panose="020B0600070205080204" pitchFamily="50" charset="-128"/>
                <a:ea typeface="ＭＳ Ｐゴシック" panose="020B0600070205080204" pitchFamily="50" charset="-128"/>
              </a:rPr>
              <a:t>３</a:t>
            </a:r>
          </a:p>
        </p:txBody>
      </p:sp>
      <p:pic>
        <p:nvPicPr>
          <p:cNvPr id="184" name="図 183">
            <a:extLst>
              <a:ext uri="{FF2B5EF4-FFF2-40B4-BE49-F238E27FC236}">
                <a16:creationId xmlns:a16="http://schemas.microsoft.com/office/drawing/2014/main" id="{5D59C103-065D-4F1E-B26D-B92E7420B881}"/>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l="5353" t="59764" r="53585"/>
          <a:stretch/>
        </p:blipFill>
        <p:spPr>
          <a:xfrm>
            <a:off x="1097555" y="5398897"/>
            <a:ext cx="551003" cy="386710"/>
          </a:xfrm>
          <a:prstGeom prst="rect">
            <a:avLst/>
          </a:prstGeom>
        </p:spPr>
      </p:pic>
      <p:pic>
        <p:nvPicPr>
          <p:cNvPr id="185" name="図 184">
            <a:extLst>
              <a:ext uri="{FF2B5EF4-FFF2-40B4-BE49-F238E27FC236}">
                <a16:creationId xmlns:a16="http://schemas.microsoft.com/office/drawing/2014/main" id="{842DEAA0-0C92-4E97-B520-375CCDCD076C}"/>
              </a:ext>
            </a:extLst>
          </p:cNvPr>
          <p:cNvPicPr>
            <a:picLocks noChangeAspect="1"/>
          </p:cNvPicPr>
          <p:nvPr/>
        </p:nvPicPr>
        <p:blipFill rotWithShape="1">
          <a:blip r:embed="rId4" cstate="hqprint">
            <a:extLst>
              <a:ext uri="{28A0092B-C50C-407E-A947-70E740481C1C}">
                <a14:useLocalDpi xmlns:a14="http://schemas.microsoft.com/office/drawing/2010/main" val="0"/>
              </a:ext>
            </a:extLst>
          </a:blip>
          <a:srcRect l="52099" t="56956" r="2626"/>
          <a:stretch/>
        </p:blipFill>
        <p:spPr>
          <a:xfrm>
            <a:off x="394759" y="5052216"/>
            <a:ext cx="551003" cy="375195"/>
          </a:xfrm>
          <a:prstGeom prst="rect">
            <a:avLst/>
          </a:prstGeom>
        </p:spPr>
      </p:pic>
      <p:pic>
        <p:nvPicPr>
          <p:cNvPr id="187" name="図 186">
            <a:extLst>
              <a:ext uri="{FF2B5EF4-FFF2-40B4-BE49-F238E27FC236}">
                <a16:creationId xmlns:a16="http://schemas.microsoft.com/office/drawing/2014/main" id="{9B7F997B-4ACD-43E5-8A7C-6E8C1C9B75AE}"/>
              </a:ext>
            </a:extLst>
          </p:cNvPr>
          <p:cNvPicPr>
            <a:picLocks noChangeAspect="1"/>
          </p:cNvPicPr>
          <p:nvPr/>
        </p:nvPicPr>
        <p:blipFill rotWithShape="1">
          <a:blip r:embed="rId5" cstate="hqprint">
            <a:extLst>
              <a:ext uri="{28A0092B-C50C-407E-A947-70E740481C1C}">
                <a14:useLocalDpi xmlns:a14="http://schemas.microsoft.com/office/drawing/2010/main" val="0"/>
              </a:ext>
            </a:extLst>
          </a:blip>
          <a:srcRect l="5353" t="13155" r="53585" b="42048"/>
          <a:stretch/>
        </p:blipFill>
        <p:spPr>
          <a:xfrm>
            <a:off x="1751808" y="5115920"/>
            <a:ext cx="529832" cy="414003"/>
          </a:xfrm>
          <a:prstGeom prst="rect">
            <a:avLst/>
          </a:prstGeom>
        </p:spPr>
      </p:pic>
      <p:sp>
        <p:nvSpPr>
          <p:cNvPr id="188" name="テキスト ボックス 187">
            <a:extLst>
              <a:ext uri="{FF2B5EF4-FFF2-40B4-BE49-F238E27FC236}">
                <a16:creationId xmlns:a16="http://schemas.microsoft.com/office/drawing/2014/main" id="{C0223D34-4522-4E6A-BF52-F47A2589412C}"/>
              </a:ext>
            </a:extLst>
          </p:cNvPr>
          <p:cNvSpPr txBox="1"/>
          <p:nvPr/>
        </p:nvSpPr>
        <p:spPr>
          <a:xfrm>
            <a:off x="2344110" y="4899283"/>
            <a:ext cx="1023037" cy="507831"/>
          </a:xfrm>
          <a:prstGeom prst="rect">
            <a:avLst/>
          </a:prstGeom>
          <a:solidFill>
            <a:schemeClr val="bg1">
              <a:alpha val="50000"/>
            </a:schemeClr>
          </a:solidFill>
        </p:spPr>
        <p:txBody>
          <a:bodyPr wrap="none" rtlCol="0">
            <a:spAutoFit/>
          </a:bodyPr>
          <a:lstStyle/>
          <a:p>
            <a:r>
              <a:rPr kumimoji="1" lang="ja-JP" altLang="en-US" sz="1350" dirty="0">
                <a:latin typeface="ＭＳ Ｐゴシック" panose="020B0600070205080204" pitchFamily="50" charset="-128"/>
                <a:ea typeface="ＭＳ Ｐゴシック" panose="020B0600070205080204" pitchFamily="50" charset="-128"/>
              </a:rPr>
              <a:t>工作効率</a:t>
            </a:r>
            <a:r>
              <a:rPr kumimoji="1" lang="en-US" altLang="ja-JP" sz="1350" dirty="0">
                <a:latin typeface="ＭＳ Ｐゴシック" panose="020B0600070205080204" pitchFamily="50" charset="-128"/>
                <a:ea typeface="ＭＳ Ｐゴシック" panose="020B0600070205080204" pitchFamily="50" charset="-128"/>
                <a:sym typeface="Wingdings" panose="05000000000000000000" pitchFamily="2" charset="2"/>
              </a:rPr>
              <a:t></a:t>
            </a:r>
          </a:p>
          <a:p>
            <a:r>
              <a:rPr kumimoji="1" lang="ja-JP" altLang="en-US" sz="1350" dirty="0">
                <a:latin typeface="ＭＳ Ｐゴシック" panose="020B0600070205080204" pitchFamily="50" charset="-128"/>
                <a:ea typeface="ＭＳ Ｐゴシック" panose="020B0600070205080204" pitchFamily="50" charset="-128"/>
                <a:sym typeface="Wingdings" panose="05000000000000000000" pitchFamily="2" charset="2"/>
              </a:rPr>
              <a:t>運搬効率</a:t>
            </a:r>
            <a:r>
              <a:rPr kumimoji="1" lang="en-US" altLang="ja-JP" sz="1350" dirty="0">
                <a:latin typeface="ＭＳ Ｐゴシック" panose="020B0600070205080204" pitchFamily="50" charset="-128"/>
                <a:ea typeface="ＭＳ Ｐゴシック" panose="020B0600070205080204" pitchFamily="50" charset="-128"/>
                <a:sym typeface="Wingdings" panose="05000000000000000000" pitchFamily="2" charset="2"/>
              </a:rPr>
              <a:t></a:t>
            </a:r>
            <a:endParaRPr kumimoji="1" lang="ja-JP" altLang="en-US" sz="1350" dirty="0">
              <a:latin typeface="ＭＳ Ｐゴシック" panose="020B0600070205080204" pitchFamily="50" charset="-128"/>
              <a:ea typeface="ＭＳ Ｐゴシック" panose="020B0600070205080204" pitchFamily="50" charset="-128"/>
            </a:endParaRPr>
          </a:p>
        </p:txBody>
      </p:sp>
      <p:sp>
        <p:nvSpPr>
          <p:cNvPr id="189" name="テキスト ボックス 188">
            <a:extLst>
              <a:ext uri="{FF2B5EF4-FFF2-40B4-BE49-F238E27FC236}">
                <a16:creationId xmlns:a16="http://schemas.microsoft.com/office/drawing/2014/main" id="{6F5DDD54-C258-4559-8202-EF6A139B8563}"/>
              </a:ext>
            </a:extLst>
          </p:cNvPr>
          <p:cNvSpPr txBox="1"/>
          <p:nvPr/>
        </p:nvSpPr>
        <p:spPr>
          <a:xfrm>
            <a:off x="199963" y="4308979"/>
            <a:ext cx="1023037" cy="507831"/>
          </a:xfrm>
          <a:prstGeom prst="rect">
            <a:avLst/>
          </a:prstGeom>
          <a:solidFill>
            <a:schemeClr val="bg1">
              <a:alpha val="50000"/>
            </a:schemeClr>
          </a:solidFill>
        </p:spPr>
        <p:txBody>
          <a:bodyPr wrap="none" rtlCol="0">
            <a:spAutoFit/>
          </a:bodyPr>
          <a:lstStyle/>
          <a:p>
            <a:r>
              <a:rPr kumimoji="1" lang="ja-JP" altLang="en-US" sz="1350" dirty="0">
                <a:latin typeface="ＭＳ Ｐゴシック" panose="020B0600070205080204" pitchFamily="50" charset="-128"/>
                <a:ea typeface="ＭＳ Ｐゴシック" panose="020B0600070205080204" pitchFamily="50" charset="-128"/>
              </a:rPr>
              <a:t>工作効率</a:t>
            </a:r>
            <a:r>
              <a:rPr kumimoji="1" lang="en-US" altLang="ja-JP" sz="1350" dirty="0">
                <a:latin typeface="ＭＳ Ｐゴシック" panose="020B0600070205080204" pitchFamily="50" charset="-128"/>
                <a:ea typeface="ＭＳ Ｐゴシック" panose="020B0600070205080204" pitchFamily="50" charset="-128"/>
                <a:sym typeface="Wingdings" panose="05000000000000000000" pitchFamily="2" charset="2"/>
              </a:rPr>
              <a:t></a:t>
            </a:r>
          </a:p>
          <a:p>
            <a:r>
              <a:rPr kumimoji="1" lang="ja-JP" altLang="en-US" sz="1350" dirty="0">
                <a:latin typeface="ＭＳ Ｐゴシック" panose="020B0600070205080204" pitchFamily="50" charset="-128"/>
                <a:ea typeface="ＭＳ Ｐゴシック" panose="020B0600070205080204" pitchFamily="50" charset="-128"/>
                <a:sym typeface="Wingdings" panose="05000000000000000000" pitchFamily="2" charset="2"/>
              </a:rPr>
              <a:t>運搬効率</a:t>
            </a:r>
            <a:r>
              <a:rPr kumimoji="1" lang="en-US" altLang="ja-JP" sz="1350" dirty="0">
                <a:latin typeface="ＭＳ Ｐゴシック" panose="020B0600070205080204" pitchFamily="50" charset="-128"/>
                <a:ea typeface="ＭＳ Ｐゴシック" panose="020B0600070205080204" pitchFamily="50" charset="-128"/>
                <a:sym typeface="Wingdings" panose="05000000000000000000" pitchFamily="2" charset="2"/>
              </a:rPr>
              <a:t></a:t>
            </a:r>
            <a:endParaRPr kumimoji="1" lang="ja-JP" altLang="en-US" sz="1350" dirty="0">
              <a:latin typeface="ＭＳ Ｐゴシック" panose="020B0600070205080204" pitchFamily="50" charset="-128"/>
              <a:ea typeface="ＭＳ Ｐゴシック" panose="020B0600070205080204" pitchFamily="50" charset="-128"/>
            </a:endParaRPr>
          </a:p>
        </p:txBody>
      </p:sp>
      <p:pic>
        <p:nvPicPr>
          <p:cNvPr id="71" name="図 70">
            <a:extLst>
              <a:ext uri="{FF2B5EF4-FFF2-40B4-BE49-F238E27FC236}">
                <a16:creationId xmlns:a16="http://schemas.microsoft.com/office/drawing/2014/main" id="{E596A72D-7BDB-D09C-0751-4E75AF73DE5A}"/>
              </a:ext>
            </a:extLst>
          </p:cNvPr>
          <p:cNvPicPr>
            <a:picLocks noChangeAspect="1"/>
          </p:cNvPicPr>
          <p:nvPr/>
        </p:nvPicPr>
        <p:blipFill>
          <a:blip r:embed="rId6"/>
          <a:stretch>
            <a:fillRect/>
          </a:stretch>
        </p:blipFill>
        <p:spPr>
          <a:xfrm>
            <a:off x="3629128" y="4793726"/>
            <a:ext cx="5190259" cy="995318"/>
          </a:xfrm>
          <a:prstGeom prst="rect">
            <a:avLst/>
          </a:prstGeom>
          <a:ln w="19050">
            <a:solidFill>
              <a:schemeClr val="tx1"/>
            </a:solidFill>
          </a:ln>
        </p:spPr>
      </p:pic>
      <p:sp>
        <p:nvSpPr>
          <p:cNvPr id="5" name="テキスト ボックス 4">
            <a:extLst>
              <a:ext uri="{FF2B5EF4-FFF2-40B4-BE49-F238E27FC236}">
                <a16:creationId xmlns:a16="http://schemas.microsoft.com/office/drawing/2014/main" id="{BC711BEF-46EF-93A9-D412-6F51A4BED0B4}"/>
              </a:ext>
            </a:extLst>
          </p:cNvPr>
          <p:cNvSpPr txBox="1"/>
          <p:nvPr/>
        </p:nvSpPr>
        <p:spPr>
          <a:xfrm>
            <a:off x="2924801" y="3731941"/>
            <a:ext cx="1723549" cy="276999"/>
          </a:xfrm>
          <a:prstGeom prst="rect">
            <a:avLst/>
          </a:prstGeom>
          <a:noFill/>
        </p:spPr>
        <p:txBody>
          <a:bodyPr wrap="none" rtlCol="0">
            <a:spAutoFit/>
          </a:bodyPr>
          <a:lstStyle/>
          <a:p>
            <a:r>
              <a:rPr kumimoji="1" lang="ja-JP" altLang="en-US" sz="1200" dirty="0">
                <a:latin typeface="ＭＳ Ｐゴシック" panose="020B0600070205080204" pitchFamily="50" charset="-128"/>
                <a:ea typeface="ＭＳ Ｐゴシック" panose="020B0600070205080204" pitchFamily="50" charset="-128"/>
              </a:rPr>
              <a:t>（進化型多目的最適化）</a:t>
            </a:r>
          </a:p>
        </p:txBody>
      </p:sp>
      <p:sp>
        <p:nvSpPr>
          <p:cNvPr id="6" name="テキスト ボックス 5">
            <a:extLst>
              <a:ext uri="{FF2B5EF4-FFF2-40B4-BE49-F238E27FC236}">
                <a16:creationId xmlns:a16="http://schemas.microsoft.com/office/drawing/2014/main" id="{289FF125-4C0B-83BA-E69A-31BCD73EC52F}"/>
              </a:ext>
            </a:extLst>
          </p:cNvPr>
          <p:cNvSpPr txBox="1"/>
          <p:nvPr/>
        </p:nvSpPr>
        <p:spPr>
          <a:xfrm>
            <a:off x="7686088" y="3989545"/>
            <a:ext cx="954107" cy="276999"/>
          </a:xfrm>
          <a:prstGeom prst="rect">
            <a:avLst/>
          </a:prstGeom>
          <a:noFill/>
        </p:spPr>
        <p:txBody>
          <a:bodyPr wrap="none" rtlCol="0">
            <a:spAutoFit/>
          </a:bodyPr>
          <a:lstStyle/>
          <a:p>
            <a:r>
              <a:rPr kumimoji="1" lang="ja-JP" altLang="en-US" sz="1200" dirty="0">
                <a:latin typeface="ＭＳ Ｐゴシック" panose="020B0600070205080204" pitchFamily="50" charset="-128"/>
                <a:ea typeface="ＭＳ Ｐゴシック" panose="020B0600070205080204" pitchFamily="50" charset="-128"/>
              </a:rPr>
              <a:t>（進化計算）</a:t>
            </a:r>
          </a:p>
        </p:txBody>
      </p:sp>
      <p:sp>
        <p:nvSpPr>
          <p:cNvPr id="12" name="正方形/長方形 11">
            <a:extLst>
              <a:ext uri="{FF2B5EF4-FFF2-40B4-BE49-F238E27FC236}">
                <a16:creationId xmlns:a16="http://schemas.microsoft.com/office/drawing/2014/main" id="{366583DF-E161-DC32-27A8-44218EDFA7B6}"/>
              </a:ext>
            </a:extLst>
          </p:cNvPr>
          <p:cNvSpPr/>
          <p:nvPr/>
        </p:nvSpPr>
        <p:spPr>
          <a:xfrm>
            <a:off x="4865298" y="2455288"/>
            <a:ext cx="1618150" cy="1528098"/>
          </a:xfrm>
          <a:prstGeom prst="rect">
            <a:avLst/>
          </a:prstGeom>
          <a:noFill/>
          <a:ln w="28575">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14" name="テキスト ボックス 13">
            <a:extLst>
              <a:ext uri="{FF2B5EF4-FFF2-40B4-BE49-F238E27FC236}">
                <a16:creationId xmlns:a16="http://schemas.microsoft.com/office/drawing/2014/main" id="{0D0C4446-5D45-4392-DCD5-3C49128E9500}"/>
              </a:ext>
            </a:extLst>
          </p:cNvPr>
          <p:cNvSpPr txBox="1"/>
          <p:nvPr/>
        </p:nvSpPr>
        <p:spPr>
          <a:xfrm>
            <a:off x="4883041" y="2497756"/>
            <a:ext cx="1582663" cy="300082"/>
          </a:xfrm>
          <a:prstGeom prst="rect">
            <a:avLst/>
          </a:prstGeom>
          <a:noFill/>
        </p:spPr>
        <p:txBody>
          <a:bodyPr wrap="square">
            <a:spAutoFit/>
          </a:bodyPr>
          <a:lstStyle/>
          <a:p>
            <a:pPr algn="ctr"/>
            <a:r>
              <a:rPr kumimoji="1" lang="ja-JP" altLang="en-US" sz="1350" dirty="0">
                <a:latin typeface="ＭＳ Ｐゴシック" panose="020B0600070205080204" pitchFamily="50" charset="-128"/>
                <a:ea typeface="ＭＳ Ｐゴシック" panose="020B0600070205080204" pitchFamily="50" charset="-128"/>
              </a:rPr>
              <a:t>有望なロボット配分</a:t>
            </a:r>
            <a:endParaRPr kumimoji="1" lang="en-US" altLang="ja-JP" sz="1350" dirty="0">
              <a:latin typeface="ＭＳ Ｐゴシック" panose="020B0600070205080204" pitchFamily="50" charset="-128"/>
              <a:ea typeface="ＭＳ Ｐゴシック" panose="020B0600070205080204" pitchFamily="50" charset="-128"/>
            </a:endParaRPr>
          </a:p>
        </p:txBody>
      </p:sp>
      <p:sp>
        <p:nvSpPr>
          <p:cNvPr id="15" name="四角形: 角を丸くする 14">
            <a:extLst>
              <a:ext uri="{FF2B5EF4-FFF2-40B4-BE49-F238E27FC236}">
                <a16:creationId xmlns:a16="http://schemas.microsoft.com/office/drawing/2014/main" id="{D1FA9BA9-58D6-E7BD-EFF3-F15F4E865D2B}"/>
              </a:ext>
            </a:extLst>
          </p:cNvPr>
          <p:cNvSpPr/>
          <p:nvPr/>
        </p:nvSpPr>
        <p:spPr>
          <a:xfrm>
            <a:off x="5084930" y="2813823"/>
            <a:ext cx="1136034" cy="311178"/>
          </a:xfrm>
          <a:prstGeom prst="round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350" dirty="0">
                <a:solidFill>
                  <a:schemeClr val="tx1"/>
                </a:solidFill>
                <a:latin typeface="ＭＳ Ｐゴシック" panose="020B0600070205080204" pitchFamily="50" charset="-128"/>
                <a:ea typeface="ＭＳ Ｐゴシック" panose="020B0600070205080204" pitchFamily="50" charset="-128"/>
              </a:rPr>
              <a:t>配分プラン</a:t>
            </a:r>
            <a:r>
              <a:rPr kumimoji="1" lang="en-US" altLang="ja-JP" sz="1350" dirty="0">
                <a:solidFill>
                  <a:schemeClr val="tx1"/>
                </a:solidFill>
                <a:latin typeface="ＭＳ Ｐゴシック" panose="020B0600070205080204" pitchFamily="50" charset="-128"/>
                <a:ea typeface="ＭＳ Ｐゴシック" panose="020B0600070205080204" pitchFamily="50" charset="-128"/>
              </a:rPr>
              <a:t>A</a:t>
            </a:r>
            <a:endParaRPr kumimoji="1" lang="ja-JP" altLang="en-US" sz="1350" dirty="0">
              <a:solidFill>
                <a:schemeClr val="tx1"/>
              </a:solidFill>
              <a:latin typeface="ＭＳ Ｐゴシック" panose="020B0600070205080204" pitchFamily="50" charset="-128"/>
              <a:ea typeface="ＭＳ Ｐゴシック" panose="020B0600070205080204" pitchFamily="50" charset="-128"/>
            </a:endParaRPr>
          </a:p>
        </p:txBody>
      </p:sp>
      <p:sp>
        <p:nvSpPr>
          <p:cNvPr id="16" name="四角形: 角を丸くする 15">
            <a:extLst>
              <a:ext uri="{FF2B5EF4-FFF2-40B4-BE49-F238E27FC236}">
                <a16:creationId xmlns:a16="http://schemas.microsoft.com/office/drawing/2014/main" id="{B1F9CB84-4391-798F-3A5F-9A72CA8ABD68}"/>
              </a:ext>
            </a:extLst>
          </p:cNvPr>
          <p:cNvSpPr/>
          <p:nvPr/>
        </p:nvSpPr>
        <p:spPr>
          <a:xfrm>
            <a:off x="5084930" y="3193425"/>
            <a:ext cx="1136034" cy="311178"/>
          </a:xfrm>
          <a:prstGeom prst="round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350" dirty="0">
                <a:solidFill>
                  <a:schemeClr val="tx1"/>
                </a:solidFill>
                <a:latin typeface="ＭＳ Ｐゴシック" panose="020B0600070205080204" pitchFamily="50" charset="-128"/>
                <a:ea typeface="ＭＳ Ｐゴシック" panose="020B0600070205080204" pitchFamily="50" charset="-128"/>
              </a:rPr>
              <a:t>配分プラン</a:t>
            </a:r>
            <a:r>
              <a:rPr kumimoji="1" lang="en-US" altLang="ja-JP" sz="1350" dirty="0">
                <a:solidFill>
                  <a:schemeClr val="tx1"/>
                </a:solidFill>
                <a:latin typeface="ＭＳ Ｐゴシック" panose="020B0600070205080204" pitchFamily="50" charset="-128"/>
                <a:ea typeface="ＭＳ Ｐゴシック" panose="020B0600070205080204" pitchFamily="50" charset="-128"/>
              </a:rPr>
              <a:t>B</a:t>
            </a:r>
            <a:endParaRPr kumimoji="1" lang="ja-JP" altLang="en-US" sz="1350" dirty="0">
              <a:solidFill>
                <a:schemeClr val="tx1"/>
              </a:solidFill>
              <a:latin typeface="ＭＳ Ｐゴシック" panose="020B0600070205080204" pitchFamily="50" charset="-128"/>
              <a:ea typeface="ＭＳ Ｐゴシック" panose="020B0600070205080204" pitchFamily="50" charset="-128"/>
            </a:endParaRPr>
          </a:p>
        </p:txBody>
      </p:sp>
      <p:sp>
        <p:nvSpPr>
          <p:cNvPr id="17" name="四角形: 角を丸くする 16">
            <a:extLst>
              <a:ext uri="{FF2B5EF4-FFF2-40B4-BE49-F238E27FC236}">
                <a16:creationId xmlns:a16="http://schemas.microsoft.com/office/drawing/2014/main" id="{453CF0D3-676C-C24B-3EBD-804CEDF56534}"/>
              </a:ext>
            </a:extLst>
          </p:cNvPr>
          <p:cNvSpPr/>
          <p:nvPr/>
        </p:nvSpPr>
        <p:spPr>
          <a:xfrm>
            <a:off x="5085978" y="3547523"/>
            <a:ext cx="1136034" cy="311178"/>
          </a:xfrm>
          <a:prstGeom prst="round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350" dirty="0">
                <a:solidFill>
                  <a:schemeClr val="tx1"/>
                </a:solidFill>
                <a:latin typeface="ＭＳ Ｐゴシック" panose="020B0600070205080204" pitchFamily="50" charset="-128"/>
                <a:ea typeface="ＭＳ Ｐゴシック" panose="020B0600070205080204" pitchFamily="50" charset="-128"/>
              </a:rPr>
              <a:t>配分プラン</a:t>
            </a:r>
            <a:r>
              <a:rPr kumimoji="1" lang="en-US" altLang="ja-JP" sz="1350" dirty="0">
                <a:solidFill>
                  <a:schemeClr val="tx1"/>
                </a:solidFill>
                <a:latin typeface="ＭＳ Ｐゴシック" panose="020B0600070205080204" pitchFamily="50" charset="-128"/>
                <a:ea typeface="ＭＳ Ｐゴシック" panose="020B0600070205080204" pitchFamily="50" charset="-128"/>
              </a:rPr>
              <a:t>C</a:t>
            </a:r>
            <a:endParaRPr kumimoji="1" lang="ja-JP" altLang="en-US" sz="1350" dirty="0">
              <a:solidFill>
                <a:schemeClr val="tx1"/>
              </a:solidFill>
              <a:latin typeface="ＭＳ Ｐゴシック" panose="020B0600070205080204" pitchFamily="50" charset="-128"/>
              <a:ea typeface="ＭＳ Ｐゴシック" panose="020B0600070205080204" pitchFamily="50" charset="-128"/>
            </a:endParaRPr>
          </a:p>
        </p:txBody>
      </p:sp>
      <p:sp>
        <p:nvSpPr>
          <p:cNvPr id="47" name="タイトル 1">
            <a:extLst>
              <a:ext uri="{FF2B5EF4-FFF2-40B4-BE49-F238E27FC236}">
                <a16:creationId xmlns:a16="http://schemas.microsoft.com/office/drawing/2014/main" id="{049A7C97-29AD-4F00-910E-ECBEEB28952A}"/>
              </a:ext>
            </a:extLst>
          </p:cNvPr>
          <p:cNvSpPr txBox="1">
            <a:spLocks/>
          </p:cNvSpPr>
          <p:nvPr/>
        </p:nvSpPr>
        <p:spPr>
          <a:xfrm>
            <a:off x="628650" y="108276"/>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dirty="0">
                <a:latin typeface="ＭＳ Ｐゴシック" panose="020B0600070205080204" pitchFamily="50" charset="-128"/>
                <a:ea typeface="ＭＳ Ｐゴシック" panose="020B0600070205080204" pitchFamily="50" charset="-128"/>
              </a:rPr>
              <a:t>２段階最適化</a:t>
            </a:r>
          </a:p>
        </p:txBody>
      </p:sp>
      <p:pic>
        <p:nvPicPr>
          <p:cNvPr id="48" name="Picture 2" descr="書類・ドキュメントのアイコン04 | フリーのアイコンイラスト素材 icon-pit">
            <a:extLst>
              <a:ext uri="{FF2B5EF4-FFF2-40B4-BE49-F238E27FC236}">
                <a16:creationId xmlns:a16="http://schemas.microsoft.com/office/drawing/2014/main" id="{BBFEC8CC-C818-4137-AB77-16A05AA1B390}"/>
              </a:ext>
            </a:extLst>
          </p:cNvPr>
          <p:cNvPicPr>
            <a:picLocks noChangeAspect="1" noChangeArrowheads="1"/>
          </p:cNvPicPr>
          <p:nvPr/>
        </p:nvPicPr>
        <p:blipFill>
          <a:blip r:embed="rId7">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282363" y="373958"/>
            <a:ext cx="789708" cy="789708"/>
          </a:xfrm>
          <a:prstGeom prst="rect">
            <a:avLst/>
          </a:prstGeom>
          <a:noFill/>
          <a:extLst>
            <a:ext uri="{909E8E84-426E-40DD-AFC4-6F175D3DCCD1}">
              <a14:hiddenFill xmlns:a14="http://schemas.microsoft.com/office/drawing/2010/main">
                <a:solidFill>
                  <a:srgbClr val="FFFFFF"/>
                </a:solidFill>
              </a14:hiddenFill>
            </a:ext>
          </a:extLst>
        </p:spPr>
      </p:pic>
      <p:sp>
        <p:nvSpPr>
          <p:cNvPr id="49" name="テキスト ボックス 48">
            <a:extLst>
              <a:ext uri="{FF2B5EF4-FFF2-40B4-BE49-F238E27FC236}">
                <a16:creationId xmlns:a16="http://schemas.microsoft.com/office/drawing/2014/main" id="{A25DACDF-C7AB-4536-AEC2-3E32654D1A66}"/>
              </a:ext>
            </a:extLst>
          </p:cNvPr>
          <p:cNvSpPr txBox="1"/>
          <p:nvPr/>
        </p:nvSpPr>
        <p:spPr>
          <a:xfrm>
            <a:off x="5310334" y="1008701"/>
            <a:ext cx="1375698" cy="369332"/>
          </a:xfrm>
          <a:prstGeom prst="rect">
            <a:avLst/>
          </a:prstGeom>
          <a:noFill/>
        </p:spPr>
        <p:txBody>
          <a:bodyPr wrap="none" rtlCol="0">
            <a:spAutoFit/>
          </a:bodyPr>
          <a:lstStyle/>
          <a:p>
            <a:r>
              <a:rPr kumimoji="1" lang="en-US" altLang="ja-JP" dirty="0" err="1"/>
              <a:t>Robot.config</a:t>
            </a:r>
            <a:endParaRPr kumimoji="1" lang="ja-JP" altLang="en-US" dirty="0"/>
          </a:p>
        </p:txBody>
      </p:sp>
      <p:pic>
        <p:nvPicPr>
          <p:cNvPr id="51" name="Picture 2" descr="書類・ドキュメントのアイコン04 | フリーのアイコンイラスト素材 icon-pit">
            <a:extLst>
              <a:ext uri="{FF2B5EF4-FFF2-40B4-BE49-F238E27FC236}">
                <a16:creationId xmlns:a16="http://schemas.microsoft.com/office/drawing/2014/main" id="{B6B357B4-D541-4734-9C49-8A7D70BCA7B6}"/>
              </a:ext>
            </a:extLst>
          </p:cNvPr>
          <p:cNvPicPr>
            <a:picLocks noChangeAspect="1" noChangeArrowheads="1"/>
          </p:cNvPicPr>
          <p:nvPr/>
        </p:nvPicPr>
        <p:blipFill>
          <a:blip r:embed="rId7">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764369" y="373958"/>
            <a:ext cx="789708" cy="789708"/>
          </a:xfrm>
          <a:prstGeom prst="rect">
            <a:avLst/>
          </a:prstGeom>
          <a:noFill/>
          <a:extLst>
            <a:ext uri="{909E8E84-426E-40DD-AFC4-6F175D3DCCD1}">
              <a14:hiddenFill xmlns:a14="http://schemas.microsoft.com/office/drawing/2010/main">
                <a:solidFill>
                  <a:srgbClr val="FFFFFF"/>
                </a:solidFill>
              </a14:hiddenFill>
            </a:ext>
          </a:extLst>
        </p:spPr>
      </p:pic>
      <p:sp>
        <p:nvSpPr>
          <p:cNvPr id="52" name="テキスト ボックス 51">
            <a:extLst>
              <a:ext uri="{FF2B5EF4-FFF2-40B4-BE49-F238E27FC236}">
                <a16:creationId xmlns:a16="http://schemas.microsoft.com/office/drawing/2014/main" id="{1ECD850F-1494-449F-B25A-0E97EFCDA3A8}"/>
              </a:ext>
            </a:extLst>
          </p:cNvPr>
          <p:cNvSpPr txBox="1"/>
          <p:nvPr/>
        </p:nvSpPr>
        <p:spPr>
          <a:xfrm>
            <a:off x="6845258" y="1008701"/>
            <a:ext cx="1957972" cy="369332"/>
          </a:xfrm>
          <a:prstGeom prst="rect">
            <a:avLst/>
          </a:prstGeom>
          <a:noFill/>
        </p:spPr>
        <p:txBody>
          <a:bodyPr wrap="none" rtlCol="0">
            <a:spAutoFit/>
          </a:bodyPr>
          <a:lstStyle/>
          <a:p>
            <a:r>
              <a:rPr kumimoji="1" lang="en-US" altLang="ja-JP" dirty="0"/>
              <a:t>Task-</a:t>
            </a:r>
            <a:r>
              <a:rPr kumimoji="1" lang="en-US" altLang="ja-JP" dirty="0" err="1"/>
              <a:t>priority.config</a:t>
            </a:r>
            <a:endParaRPr kumimoji="1" lang="en-US" altLang="ja-JP" dirty="0"/>
          </a:p>
        </p:txBody>
      </p:sp>
      <p:sp>
        <p:nvSpPr>
          <p:cNvPr id="55" name="テキスト ボックス 54">
            <a:extLst>
              <a:ext uri="{FF2B5EF4-FFF2-40B4-BE49-F238E27FC236}">
                <a16:creationId xmlns:a16="http://schemas.microsoft.com/office/drawing/2014/main" id="{BC14B5C4-DECB-4F7D-9CB6-C1C9FBFD0A68}"/>
              </a:ext>
            </a:extLst>
          </p:cNvPr>
          <p:cNvSpPr txBox="1"/>
          <p:nvPr/>
        </p:nvSpPr>
        <p:spPr>
          <a:xfrm>
            <a:off x="5224859" y="1384125"/>
            <a:ext cx="1338828" cy="369332"/>
          </a:xfrm>
          <a:prstGeom prst="rect">
            <a:avLst/>
          </a:prstGeom>
          <a:noFill/>
        </p:spPr>
        <p:txBody>
          <a:bodyPr wrap="none" rtlCol="0">
            <a:spAutoFit/>
          </a:bodyPr>
          <a:lstStyle/>
          <a:p>
            <a:r>
              <a:rPr kumimoji="1" lang="ja-JP" altLang="en-US" dirty="0">
                <a:solidFill>
                  <a:schemeClr val="accent5"/>
                </a:solidFill>
                <a:latin typeface="ＭＳ Ｐゴシック" panose="020B0600070205080204" pitchFamily="50" charset="-128"/>
                <a:ea typeface="ＭＳ Ｐゴシック" panose="020B0600070205080204" pitchFamily="50" charset="-128"/>
              </a:rPr>
              <a:t>最適化対象</a:t>
            </a:r>
          </a:p>
        </p:txBody>
      </p:sp>
    </p:spTree>
    <p:extLst>
      <p:ext uri="{BB962C8B-B14F-4D97-AF65-F5344CB8AC3E}">
        <p14:creationId xmlns:p14="http://schemas.microsoft.com/office/powerpoint/2010/main" val="833159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四角形: 角を丸くする 7">
            <a:extLst>
              <a:ext uri="{FF2B5EF4-FFF2-40B4-BE49-F238E27FC236}">
                <a16:creationId xmlns:a16="http://schemas.microsoft.com/office/drawing/2014/main" id="{89B26E3B-7BD8-430A-A9C6-AFC852CBFFAA}"/>
              </a:ext>
            </a:extLst>
          </p:cNvPr>
          <p:cNvSpPr/>
          <p:nvPr/>
        </p:nvSpPr>
        <p:spPr>
          <a:xfrm>
            <a:off x="5084929" y="249274"/>
            <a:ext cx="3734457" cy="1486552"/>
          </a:xfrm>
          <a:prstGeom prst="roundRect">
            <a:avLst/>
          </a:prstGeom>
          <a:solidFill>
            <a:schemeClr val="bg1"/>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タイトル 1">
            <a:extLst>
              <a:ext uri="{FF2B5EF4-FFF2-40B4-BE49-F238E27FC236}">
                <a16:creationId xmlns:a16="http://schemas.microsoft.com/office/drawing/2014/main" id="{049A7C97-29AD-4F00-910E-ECBEEB28952A}"/>
              </a:ext>
            </a:extLst>
          </p:cNvPr>
          <p:cNvSpPr txBox="1">
            <a:spLocks/>
          </p:cNvSpPr>
          <p:nvPr/>
        </p:nvSpPr>
        <p:spPr>
          <a:xfrm>
            <a:off x="628650" y="108276"/>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dirty="0">
                <a:latin typeface="ＭＳ Ｐゴシック" panose="020B0600070205080204" pitchFamily="50" charset="-128"/>
                <a:ea typeface="ＭＳ Ｐゴシック" panose="020B0600070205080204" pitchFamily="50" charset="-128"/>
              </a:rPr>
              <a:t>３段階最適化</a:t>
            </a:r>
          </a:p>
        </p:txBody>
      </p:sp>
      <p:pic>
        <p:nvPicPr>
          <p:cNvPr id="48" name="Picture 2" descr="書類・ドキュメントのアイコン04 | フリーのアイコンイラスト素材 icon-pit">
            <a:extLst>
              <a:ext uri="{FF2B5EF4-FFF2-40B4-BE49-F238E27FC236}">
                <a16:creationId xmlns:a16="http://schemas.microsoft.com/office/drawing/2014/main" id="{BBFEC8CC-C818-4137-AB77-16A05AA1B390}"/>
              </a:ext>
            </a:extLst>
          </p:cNvPr>
          <p:cNvPicPr>
            <a:picLocks noChangeAspect="1" noChangeArrowheads="1"/>
          </p:cNvPicPr>
          <p:nvPr/>
        </p:nvPicPr>
        <p:blipFill>
          <a:blip r:embed="rId2">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282363" y="373958"/>
            <a:ext cx="789708" cy="789708"/>
          </a:xfrm>
          <a:prstGeom prst="rect">
            <a:avLst/>
          </a:prstGeom>
          <a:noFill/>
          <a:extLst>
            <a:ext uri="{909E8E84-426E-40DD-AFC4-6F175D3DCCD1}">
              <a14:hiddenFill xmlns:a14="http://schemas.microsoft.com/office/drawing/2010/main">
                <a:solidFill>
                  <a:srgbClr val="FFFFFF"/>
                </a:solidFill>
              </a14:hiddenFill>
            </a:ext>
          </a:extLst>
        </p:spPr>
      </p:pic>
      <p:sp>
        <p:nvSpPr>
          <p:cNvPr id="49" name="テキスト ボックス 48">
            <a:extLst>
              <a:ext uri="{FF2B5EF4-FFF2-40B4-BE49-F238E27FC236}">
                <a16:creationId xmlns:a16="http://schemas.microsoft.com/office/drawing/2014/main" id="{A25DACDF-C7AB-4536-AEC2-3E32654D1A66}"/>
              </a:ext>
            </a:extLst>
          </p:cNvPr>
          <p:cNvSpPr txBox="1"/>
          <p:nvPr/>
        </p:nvSpPr>
        <p:spPr>
          <a:xfrm>
            <a:off x="5310334" y="1008701"/>
            <a:ext cx="1375698" cy="369332"/>
          </a:xfrm>
          <a:prstGeom prst="rect">
            <a:avLst/>
          </a:prstGeom>
          <a:noFill/>
        </p:spPr>
        <p:txBody>
          <a:bodyPr wrap="none" rtlCol="0">
            <a:spAutoFit/>
          </a:bodyPr>
          <a:lstStyle/>
          <a:p>
            <a:r>
              <a:rPr kumimoji="1" lang="en-US" altLang="ja-JP" dirty="0" err="1"/>
              <a:t>Robot.config</a:t>
            </a:r>
            <a:endParaRPr kumimoji="1" lang="ja-JP" altLang="en-US" dirty="0"/>
          </a:p>
        </p:txBody>
      </p:sp>
      <p:pic>
        <p:nvPicPr>
          <p:cNvPr id="51" name="Picture 2" descr="書類・ドキュメントのアイコン04 | フリーのアイコンイラスト素材 icon-pit">
            <a:extLst>
              <a:ext uri="{FF2B5EF4-FFF2-40B4-BE49-F238E27FC236}">
                <a16:creationId xmlns:a16="http://schemas.microsoft.com/office/drawing/2014/main" id="{B6B357B4-D541-4734-9C49-8A7D70BCA7B6}"/>
              </a:ext>
            </a:extLst>
          </p:cNvPr>
          <p:cNvPicPr>
            <a:picLocks noChangeAspect="1" noChangeArrowheads="1"/>
          </p:cNvPicPr>
          <p:nvPr/>
        </p:nvPicPr>
        <p:blipFill>
          <a:blip r:embed="rId2">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764369" y="373958"/>
            <a:ext cx="789708" cy="789708"/>
          </a:xfrm>
          <a:prstGeom prst="rect">
            <a:avLst/>
          </a:prstGeom>
          <a:noFill/>
          <a:extLst>
            <a:ext uri="{909E8E84-426E-40DD-AFC4-6F175D3DCCD1}">
              <a14:hiddenFill xmlns:a14="http://schemas.microsoft.com/office/drawing/2010/main">
                <a:solidFill>
                  <a:srgbClr val="FFFFFF"/>
                </a:solidFill>
              </a14:hiddenFill>
            </a:ext>
          </a:extLst>
        </p:spPr>
      </p:pic>
      <p:sp>
        <p:nvSpPr>
          <p:cNvPr id="52" name="テキスト ボックス 51">
            <a:extLst>
              <a:ext uri="{FF2B5EF4-FFF2-40B4-BE49-F238E27FC236}">
                <a16:creationId xmlns:a16="http://schemas.microsoft.com/office/drawing/2014/main" id="{1ECD850F-1494-449F-B25A-0E97EFCDA3A8}"/>
              </a:ext>
            </a:extLst>
          </p:cNvPr>
          <p:cNvSpPr txBox="1"/>
          <p:nvPr/>
        </p:nvSpPr>
        <p:spPr>
          <a:xfrm>
            <a:off x="6845258" y="1008701"/>
            <a:ext cx="1957972" cy="369332"/>
          </a:xfrm>
          <a:prstGeom prst="rect">
            <a:avLst/>
          </a:prstGeom>
          <a:noFill/>
        </p:spPr>
        <p:txBody>
          <a:bodyPr wrap="none" rtlCol="0">
            <a:spAutoFit/>
          </a:bodyPr>
          <a:lstStyle/>
          <a:p>
            <a:r>
              <a:rPr kumimoji="1" lang="en-US" altLang="ja-JP" dirty="0"/>
              <a:t>Task-</a:t>
            </a:r>
            <a:r>
              <a:rPr kumimoji="1" lang="en-US" altLang="ja-JP" dirty="0" err="1"/>
              <a:t>priority.config</a:t>
            </a:r>
            <a:endParaRPr kumimoji="1" lang="en-US" altLang="ja-JP" dirty="0"/>
          </a:p>
        </p:txBody>
      </p:sp>
      <p:sp>
        <p:nvSpPr>
          <p:cNvPr id="55" name="テキスト ボックス 54">
            <a:extLst>
              <a:ext uri="{FF2B5EF4-FFF2-40B4-BE49-F238E27FC236}">
                <a16:creationId xmlns:a16="http://schemas.microsoft.com/office/drawing/2014/main" id="{BC14B5C4-DECB-4F7D-9CB6-C1C9FBFD0A68}"/>
              </a:ext>
            </a:extLst>
          </p:cNvPr>
          <p:cNvSpPr txBox="1"/>
          <p:nvPr/>
        </p:nvSpPr>
        <p:spPr>
          <a:xfrm>
            <a:off x="5224859" y="1384125"/>
            <a:ext cx="1338828" cy="369332"/>
          </a:xfrm>
          <a:prstGeom prst="rect">
            <a:avLst/>
          </a:prstGeom>
          <a:noFill/>
        </p:spPr>
        <p:txBody>
          <a:bodyPr wrap="none" rtlCol="0">
            <a:spAutoFit/>
          </a:bodyPr>
          <a:lstStyle/>
          <a:p>
            <a:r>
              <a:rPr kumimoji="1" lang="ja-JP" altLang="en-US" dirty="0">
                <a:solidFill>
                  <a:schemeClr val="accent5"/>
                </a:solidFill>
                <a:latin typeface="ＭＳ Ｐゴシック" panose="020B0600070205080204" pitchFamily="50" charset="-128"/>
                <a:ea typeface="ＭＳ Ｐゴシック" panose="020B0600070205080204" pitchFamily="50" charset="-128"/>
              </a:rPr>
              <a:t>最適化対象</a:t>
            </a:r>
          </a:p>
        </p:txBody>
      </p:sp>
    </p:spTree>
    <p:extLst>
      <p:ext uri="{BB962C8B-B14F-4D97-AF65-F5344CB8AC3E}">
        <p14:creationId xmlns:p14="http://schemas.microsoft.com/office/powerpoint/2010/main" val="4020593216"/>
      </p:ext>
    </p:extLst>
  </p:cSld>
  <p:clrMapOvr>
    <a:masterClrMapping/>
  </p:clrMapOvr>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テーマ">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游ゴシック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4454</TotalTime>
  <Words>1707</Words>
  <Application>Microsoft Office PowerPoint</Application>
  <PresentationFormat>画面に合わせる (4:3)</PresentationFormat>
  <Paragraphs>534</Paragraphs>
  <Slides>27</Slides>
  <Notes>0</Notes>
  <HiddenSlides>0</HiddenSlides>
  <MMClips>3</MMClips>
  <ScaleCrop>false</ScaleCrop>
  <HeadingPairs>
    <vt:vector size="6" baseType="variant">
      <vt:variant>
        <vt:lpstr>使用されているフォント</vt:lpstr>
      </vt:variant>
      <vt:variant>
        <vt:i4>9</vt:i4>
      </vt:variant>
      <vt:variant>
        <vt:lpstr>テーマ</vt:lpstr>
      </vt:variant>
      <vt:variant>
        <vt:i4>1</vt:i4>
      </vt:variant>
      <vt:variant>
        <vt:lpstr>スライド タイトル</vt:lpstr>
      </vt:variant>
      <vt:variant>
        <vt:i4>27</vt:i4>
      </vt:variant>
    </vt:vector>
  </HeadingPairs>
  <TitlesOfParts>
    <vt:vector size="37" baseType="lpstr">
      <vt:lpstr>Aptos</vt:lpstr>
      <vt:lpstr>Aptos Display</vt:lpstr>
      <vt:lpstr>Meiryo UI</vt:lpstr>
      <vt:lpstr>ＭＳ Ｐゴシック</vt:lpstr>
      <vt:lpstr>ＭＳ Ｐゴシック</vt:lpstr>
      <vt:lpstr>游ゴシック</vt:lpstr>
      <vt:lpstr>Arial</vt:lpstr>
      <vt:lpstr>Roboto</vt:lpstr>
      <vt:lpstr>Wingdings</vt:lpstr>
      <vt:lpstr>Office テーマ</vt:lpstr>
      <vt:lpstr>PowerPoint プレゼンテーション</vt:lpstr>
      <vt:lpstr>今後の目標</vt:lpstr>
      <vt:lpstr>フレームワークの全体像</vt:lpstr>
      <vt:lpstr>フェーズ制御</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タスクアロケーションの問題設定</vt:lpstr>
      <vt:lpstr>シミュレーション上の実装 モジュール編</vt:lpstr>
      <vt:lpstr>シミュレーション上の実装 ロボット編</vt:lpstr>
      <vt:lpstr>シミュレーション上の実装 マップ編</vt:lpstr>
      <vt:lpstr>シミュレーション上の実装 タスク編</vt:lpstr>
      <vt:lpstr>シミュレーション上の実装 タスク編（つづき）</vt:lpstr>
      <vt:lpstr>シミュレーション上の実装 故障シナリオ編</vt:lpstr>
      <vt:lpstr>技術的なカベ ２種類の最適化問題</vt:lpstr>
      <vt:lpstr>多目的最適化を用いた効率化</vt:lpstr>
      <vt:lpstr>フレームワークの全体像</vt:lpstr>
      <vt:lpstr>問題設定</vt:lpstr>
      <vt:lpstr>シミュレーションの様子 （故障なし）</vt:lpstr>
      <vt:lpstr>多目的最適化で得られた 配分プラン</vt:lpstr>
      <vt:lpstr>故障が起こるシナリオで タスクアロケーション（最適化前）</vt:lpstr>
      <vt:lpstr>故障が起こるシナリオで タスクアロケーション（最適化後）</vt:lpstr>
      <vt:lpstr>今後の目標</vt:lpstr>
      <vt:lpstr>その先の目標 シナリオ変数の最適化</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松野 文俊</dc:creator>
  <cp:lastModifiedBy>谷垣 勇輝</cp:lastModifiedBy>
  <cp:revision>35</cp:revision>
  <dcterms:created xsi:type="dcterms:W3CDTF">2024-10-15T00:11:02Z</dcterms:created>
  <dcterms:modified xsi:type="dcterms:W3CDTF">2025-03-28T07:37:56Z</dcterms:modified>
</cp:coreProperties>
</file>